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4" r:id="rId4"/>
    <p:sldId id="257" r:id="rId5"/>
    <p:sldId id="258" r:id="rId6"/>
    <p:sldId id="259" r:id="rId7"/>
    <p:sldId id="256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2F54-35A1-4714-A9F0-0373AB48091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73C1-FC88-42B4-863D-69BAE76BD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80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2F54-35A1-4714-A9F0-0373AB48091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73C1-FC88-42B4-863D-69BAE76BD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73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2F54-35A1-4714-A9F0-0373AB48091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73C1-FC88-42B4-863D-69BAE76BD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27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2F54-35A1-4714-A9F0-0373AB48091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73C1-FC88-42B4-863D-69BAE76BD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02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2F54-35A1-4714-A9F0-0373AB48091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73C1-FC88-42B4-863D-69BAE76BD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34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2F54-35A1-4714-A9F0-0373AB48091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73C1-FC88-42B4-863D-69BAE76BD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45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2F54-35A1-4714-A9F0-0373AB48091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73C1-FC88-42B4-863D-69BAE76BD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86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2F54-35A1-4714-A9F0-0373AB48091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73C1-FC88-42B4-863D-69BAE76BD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75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2F54-35A1-4714-A9F0-0373AB48091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73C1-FC88-42B4-863D-69BAE76BD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28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2F54-35A1-4714-A9F0-0373AB48091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73C1-FC88-42B4-863D-69BAE76BD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39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2F54-35A1-4714-A9F0-0373AB48091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73C1-FC88-42B4-863D-69BAE76BD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73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E2F54-35A1-4714-A9F0-0373AB48091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B73C1-FC88-42B4-863D-69BAE76BD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30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369" y="1916832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матрицы компетенций по возможности участия в различных конкурсах и грантах Министерства науки и высшего образования РФ </a:t>
            </a:r>
            <a:endParaRPr lang="ru-RU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РЖД»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445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88640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Матрица заинтересованности участия в грантах с учетом компетенций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832547"/>
              </p:ext>
            </p:extLst>
          </p:nvPr>
        </p:nvGraphicFramePr>
        <p:xfrm>
          <a:off x="561460" y="1340768"/>
          <a:ext cx="7797215" cy="5372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0451"/>
                <a:gridCol w="2508435"/>
                <a:gridCol w="1293954"/>
                <a:gridCol w="1398253"/>
                <a:gridCol w="1986122"/>
              </a:tblGrid>
              <a:tr h="1218660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Удовлетворять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 управлять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44624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КВАЛИФИКАЦИЯ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7504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Наблюдать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1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</a:t>
                      </a:r>
                    </a:p>
                  </a:txBody>
                  <a:tcPr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4136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КОМПЕТЕНЦИЙ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71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289163"/>
              </p:ext>
            </p:extLst>
          </p:nvPr>
        </p:nvGraphicFramePr>
        <p:xfrm>
          <a:off x="251520" y="1268760"/>
          <a:ext cx="8712968" cy="514411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252841"/>
                <a:gridCol w="2904323"/>
                <a:gridCol w="2555804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Частные фонды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Отечественные и международные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</a:tr>
              <a:tr h="421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 федеральной целевой научно-технической программы </a:t>
                      </a:r>
                      <a:r>
                        <a:rPr lang="ru-RU" sz="1600" b="0" i="0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«Исследования и разработки по приоритетным направлениям развития науки и техники»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http://www.fcntp.ru/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фонд поддержки отечественной науки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 </a:t>
                      </a:r>
                      <a:r>
                        <a:rPr lang="ru-RU" sz="1600" b="0" i="0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немецкой службы академических обменов DAAD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https://www.daad.ru/ru/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</a:tr>
              <a:tr h="421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 </a:t>
                      </a:r>
                      <a:r>
                        <a:rPr lang="ru-RU" sz="1600" b="0" i="0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Федерального агентства по образованию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 </a:t>
                      </a:r>
                      <a:r>
                        <a:rPr lang="ru-RU" sz="1600" b="0" i="0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благотворительного фонда В. Потанина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https://www.fondpotanin.ru/activity/stipendialnaya-programma-vladimira-potanina/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гранты </a:t>
                      </a:r>
                      <a:r>
                        <a:rPr lang="ru-RU" sz="1600" b="0" i="0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TASIS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https://www.tasis.com/index.cfm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</a:tr>
              <a:tr h="421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гранты</a:t>
                      </a:r>
                      <a:r>
                        <a:rPr lang="ru-RU" sz="1600" b="0" i="0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Президента Российской Федерации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http://www.extech.ru/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 </a:t>
                      </a:r>
                      <a:r>
                        <a:rPr lang="ru-RU" sz="1600" b="0" i="0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Фулбрайт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https://www.fulbright.ru/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</a:tr>
              <a:tr h="421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гранты </a:t>
                      </a:r>
                      <a:r>
                        <a:rPr lang="ru-RU" sz="1600" b="0" i="0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Российского фонда фундаментальных исследований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https://www.rfbr.ru/rffi/ru/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</a:tr>
              <a:tr h="421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гранты </a:t>
                      </a:r>
                      <a:r>
                        <a:rPr lang="ru-RU" sz="1600" b="0" i="0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Российского гуманитарного научного фонда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188640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Гранты (и программы) можно условно разделить на следующие категории</a:t>
            </a:r>
          </a:p>
        </p:txBody>
      </p:sp>
    </p:spTree>
    <p:extLst>
      <p:ext uri="{BB962C8B-B14F-4D97-AF65-F5344CB8AC3E}">
        <p14:creationId xmlns:p14="http://schemas.microsoft.com/office/powerpoint/2010/main" val="195535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" t="12878" r="28366" b="11025"/>
          <a:stretch/>
        </p:blipFill>
        <p:spPr bwMode="auto">
          <a:xfrm>
            <a:off x="0" y="1038360"/>
            <a:ext cx="9144000" cy="584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91772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фонд фундаментальных исследований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https://www.rfbr.ru/rffi/ru/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63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49" t="12748" r="17317" b="10114"/>
          <a:stretch/>
        </p:blipFill>
        <p:spPr bwMode="auto">
          <a:xfrm>
            <a:off x="1" y="840354"/>
            <a:ext cx="9144000" cy="604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5736" y="181690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президентских грантов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" y="2924944"/>
            <a:ext cx="1979711" cy="1944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164290" y="764704"/>
            <a:ext cx="1979711" cy="1944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67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4624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проектов в области науки, образования, просвещения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11" y="1124744"/>
            <a:ext cx="4240632" cy="46166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Апробация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инновационных образовательных подходов и практик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237" y="1658863"/>
            <a:ext cx="4248472" cy="64633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эффективных способов повышения квалификации педагогических работников и управленцев в сфере образования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237" y="2378943"/>
            <a:ext cx="4237451" cy="64633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конкурсов и других мероприятий, направленных на раскрытие педагогического мастерства и повышение социального статуса педагогических работников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237" y="3099023"/>
            <a:ext cx="4237451" cy="46166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Содействие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мотивации людей к обучению и развитию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237" y="3645470"/>
            <a:ext cx="4237451" cy="46166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повышению качества образования учащихся из отдаленных малокомплектных школ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112" y="4179143"/>
            <a:ext cx="4237451" cy="64633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получению профессионального образования в отдаленных от крупных городов территориях путем дистанционного обучения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111" y="4899223"/>
            <a:ext cx="4237451" cy="64633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дополнительной поддержки молодым педагогическим работникам и ученым при переезде в отдаленные от крупных городов территории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938" y="5619303"/>
            <a:ext cx="4237451" cy="46166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Продвижение и расширение практики инклюзивного образования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938" y="6165304"/>
            <a:ext cx="4237451" cy="64633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деятельности в сфере изучения и популяризации русского языка и литературы, поддержка литературного творчества и мотивации к чтению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1124743"/>
            <a:ext cx="4410777" cy="64633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и осуществление деятельности в области просвещения, дополнительного образования детей, дополнительного профессионального образования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1844824"/>
            <a:ext cx="4422743" cy="46166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сетевых способов реализации образовательных программ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1" y="2378942"/>
            <a:ext cx="4411722" cy="64633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профессионально-общественных механизмов оценки качества образования, экспертизы изменений в системе образования, управления образованием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1" y="3099022"/>
            <a:ext cx="4411721" cy="27699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Продвижение родительского просвещения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1" y="3429000"/>
            <a:ext cx="4411721" cy="27699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образовательного туризма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3790781"/>
            <a:ext cx="4407597" cy="46166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социально-образовательных проектов поддержки учащимися людей пожилого возраста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1" y="4335487"/>
            <a:ext cx="4407595" cy="46166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образованию людей с ограниченными возможностями здоровья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2" y="4869160"/>
            <a:ext cx="4428422" cy="64633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Продвижение интеллектуального развития учащихся и воспитанников через конкурсы, олимпиады, исследовательскую, научную деятельность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2" y="5589240"/>
            <a:ext cx="4428421" cy="46166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Популяризация научной и технологической деятельности, социального и технологического предпринимательства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3" y="6167045"/>
            <a:ext cx="4440116" cy="46166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Инициативные проекты молодых ученых (без обязательной подготовки отчета о научно-исследовательской работе)</a:t>
            </a:r>
          </a:p>
        </p:txBody>
      </p:sp>
    </p:spTree>
    <p:extLst>
      <p:ext uri="{BB962C8B-B14F-4D97-AF65-F5344CB8AC3E}">
        <p14:creationId xmlns:p14="http://schemas.microsoft.com/office/powerpoint/2010/main" val="992951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2735" y="260648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молодежных проектов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9588" y="1124744"/>
            <a:ext cx="8575385" cy="33855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научно-технического и художественного творчества детей и молодежи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4176" y="1658863"/>
            <a:ext cx="8591238" cy="58477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молодежных организаций, направленная на вовлечение молодежи в развитие территорий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2420888"/>
            <a:ext cx="8568952" cy="33855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добровольчества в молодежной среде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2924944"/>
            <a:ext cx="8568952" cy="33855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Профориентация и содействие трудоустройству молодежи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3429000"/>
            <a:ext cx="8568952" cy="33855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школьников и студентов навыков ведения бизнеса и проектной работы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9403" y="3933056"/>
            <a:ext cx="8568952" cy="33855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детей и молодежи в сфере краеведения и экологии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9402" y="4437112"/>
            <a:ext cx="8568952" cy="58477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повышению уровня занятости молодежи в небольших населенных пунктах и моногородах, развитие общедоступной инфраструктуры для молодежи в сельской местности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0229" y="5178678"/>
            <a:ext cx="8568952" cy="33855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детских и молодежных сообществ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0229" y="5724545"/>
            <a:ext cx="8568952" cy="58477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молодежных проектов по направлениям деятельности социально ориентированных некоммерческих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258576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V="1">
            <a:off x="4505534" y="1066122"/>
            <a:ext cx="40444" cy="51845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11560" y="3501008"/>
            <a:ext cx="770485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8"/>
          <p:cNvSpPr txBox="1"/>
          <p:nvPr/>
        </p:nvSpPr>
        <p:spPr>
          <a:xfrm>
            <a:off x="7236296" y="3658410"/>
            <a:ext cx="1788182" cy="33855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науки</a:t>
            </a:r>
            <a:endParaRPr lang="ru-RU" sz="16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9"/>
          <p:cNvSpPr txBox="1"/>
          <p:nvPr/>
        </p:nvSpPr>
        <p:spPr>
          <a:xfrm>
            <a:off x="179512" y="3648334"/>
            <a:ext cx="2076594" cy="33855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Гуманитарные науки</a:t>
            </a:r>
            <a:endParaRPr lang="ru-RU" sz="16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20"/>
          <p:cNvSpPr txBox="1"/>
          <p:nvPr/>
        </p:nvSpPr>
        <p:spPr>
          <a:xfrm>
            <a:off x="2655039" y="711860"/>
            <a:ext cx="3815218" cy="33855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Высококвалифицированный персонал</a:t>
            </a:r>
            <a:endParaRPr lang="ru-RU" sz="16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21"/>
          <p:cNvSpPr txBox="1"/>
          <p:nvPr/>
        </p:nvSpPr>
        <p:spPr>
          <a:xfrm>
            <a:off x="2788932" y="6277621"/>
            <a:ext cx="3433204" cy="33855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квалифицированный персонал</a:t>
            </a:r>
            <a:endParaRPr lang="ru-RU" sz="16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23"/>
          <p:cNvSpPr txBox="1"/>
          <p:nvPr/>
        </p:nvSpPr>
        <p:spPr>
          <a:xfrm>
            <a:off x="5786202" y="5054184"/>
            <a:ext cx="207859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5786201" y="1700808"/>
            <a:ext cx="207859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26"/>
          <p:cNvSpPr txBox="1"/>
          <p:nvPr/>
        </p:nvSpPr>
        <p:spPr>
          <a:xfrm>
            <a:off x="676192" y="1700808"/>
            <a:ext cx="207741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 1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27"/>
          <p:cNvSpPr txBox="1"/>
          <p:nvPr/>
        </p:nvSpPr>
        <p:spPr>
          <a:xfrm>
            <a:off x="710337" y="5054184"/>
            <a:ext cx="2078595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3"/>
          <p:cNvSpPr txBox="1"/>
          <p:nvPr/>
        </p:nvSpPr>
        <p:spPr>
          <a:xfrm>
            <a:off x="3131840" y="4206279"/>
            <a:ext cx="2078593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3"/>
          <p:cNvSpPr txBox="1"/>
          <p:nvPr/>
        </p:nvSpPr>
        <p:spPr>
          <a:xfrm>
            <a:off x="3851920" y="2420888"/>
            <a:ext cx="2078593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21742" y="188640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восприятия грантов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41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576159"/>
              </p:ext>
            </p:extLst>
          </p:nvPr>
        </p:nvGraphicFramePr>
        <p:xfrm>
          <a:off x="179512" y="908720"/>
          <a:ext cx="8723611" cy="556685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976001"/>
                <a:gridCol w="2072671"/>
                <a:gridCol w="1378795"/>
                <a:gridCol w="1296144"/>
              </a:tblGrid>
              <a:tr h="32291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3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гранта</a:t>
                      </a:r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Аспиранты, ППС без ученой степени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Кандидаты наук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Доктора наук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1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Гранты, конкурсы и стипендии </a:t>
                      </a:r>
                    </a:p>
                    <a:p>
                      <a:pPr algn="ctr" fontAlgn="ctr"/>
                      <a:r>
                        <a:rPr lang="ru-RU" sz="13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Министерства науки и высшего образования РФ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461">
                <a:tc>
                  <a:txBody>
                    <a:bodyPr/>
                    <a:lstStyle/>
                    <a:p>
                      <a:r>
                        <a:rPr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Персональные стипендии имени Ж.И. Алферова для молодых ученых в области физики и нанотехнологий</a:t>
                      </a:r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61">
                <a:tc>
                  <a:txBody>
                    <a:bodyPr/>
                    <a:lstStyle/>
                    <a:p>
                      <a:r>
                        <a:rPr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Гранты Правитель</a:t>
                      </a:r>
                      <a:r>
                        <a:rPr lang="en-US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тва Российской Федерации</a:t>
                      </a:r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61">
                <a:tc>
                  <a:txBody>
                    <a:bodyPr/>
                    <a:lstStyle/>
                    <a:p>
                      <a:r>
                        <a:rPr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Стипендии Президента Российской Федерации</a:t>
                      </a:r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61">
                <a:tc>
                  <a:txBody>
                    <a:bodyPr/>
                    <a:lstStyle/>
                    <a:p>
                      <a:r>
                        <a:rPr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Гранты Президента Российской Федерации</a:t>
                      </a:r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61">
                <a:tc>
                  <a:txBody>
                    <a:bodyPr/>
                    <a:lstStyle/>
                    <a:p>
                      <a:r>
                        <a:rPr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Грант в форме субсидий на проведение крупных научных проектов</a:t>
                      </a:r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61"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Гранты, конкурсы и стипендии </a:t>
                      </a:r>
                      <a:r>
                        <a:rPr lang="ru-RU" sz="13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3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4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Стипендия президента ОАО «РЖД» и стипендия имени А.Л. </a:t>
                      </a:r>
                      <a:r>
                        <a:rPr lang="ru-RU" sz="13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Штиглица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Гранты на разработку выпускных квалификационных работ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«Внедрение инновационных подходов и педагогических методов в практику подготовки специалистов для ОАО «РЖД»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61"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Конкурс на присуждение грантов</a:t>
                      </a:r>
                    </a:p>
                    <a:p>
                      <a:r>
                        <a:rPr lang="ru-RU" sz="13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ОАО «РЖД» на развитие отраслевого образования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2" marR="6982" marT="6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23728" y="18864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Матрица восприятия грантов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96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453132"/>
              </p:ext>
            </p:extLst>
          </p:nvPr>
        </p:nvGraphicFramePr>
        <p:xfrm>
          <a:off x="107504" y="908720"/>
          <a:ext cx="8928993" cy="5943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870361"/>
                <a:gridCol w="1844833"/>
                <a:gridCol w="1328281"/>
                <a:gridCol w="885518"/>
              </a:tblGrid>
              <a:tr h="1851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Аспиранты, ППС без ученой степени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Кандидаты наук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Доктора наук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Инструментальные компетенции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к анализу и синтезу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к организации и планированию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Базовые знания по профессии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 навыки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области иностранного языка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решать конфликты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четко формулировать цели и задачи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Межличностные компетенции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к критике и самокритике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работать в команде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Межличностные навыки общения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воспринимать межкультурные различия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работать в международном контексте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Системные компетенции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Исследовательские способности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к адаптации к новым условиям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к инициативе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Ответственность за качество деятельности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к обучению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Мотивация на достижение высоких результатов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-2738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Матрица компетенций ППС при участии в грантах и конкурсах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36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722</Words>
  <Application>Microsoft Office PowerPoint</Application>
  <PresentationFormat>Экран (4:3)</PresentationFormat>
  <Paragraphs>193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Колышев Андрей Сергеевич</dc:creator>
  <cp:lastModifiedBy>Колышев Андрей Сергеевич</cp:lastModifiedBy>
  <cp:revision>25</cp:revision>
  <dcterms:created xsi:type="dcterms:W3CDTF">2021-02-24T04:48:23Z</dcterms:created>
  <dcterms:modified xsi:type="dcterms:W3CDTF">2021-03-01T09:13:06Z</dcterms:modified>
</cp:coreProperties>
</file>