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16"/>
  </p:notesMasterIdLst>
  <p:sldIdLst>
    <p:sldId id="256" r:id="rId2"/>
    <p:sldId id="261" r:id="rId3"/>
    <p:sldId id="263" r:id="rId4"/>
    <p:sldId id="264" r:id="rId5"/>
    <p:sldId id="265" r:id="rId6"/>
    <p:sldId id="267" r:id="rId7"/>
    <p:sldId id="268" r:id="rId8"/>
    <p:sldId id="269" r:id="rId9"/>
    <p:sldId id="270" r:id="rId10"/>
    <p:sldId id="271" r:id="rId11"/>
    <p:sldId id="273" r:id="rId12"/>
    <p:sldId id="274" r:id="rId13"/>
    <p:sldId id="258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1253" autoAdjust="0"/>
  </p:normalViewPr>
  <p:slideViewPr>
    <p:cSldViewPr snapToGrid="0">
      <p:cViewPr>
        <p:scale>
          <a:sx n="50" d="100"/>
          <a:sy n="50" d="100"/>
        </p:scale>
        <p:origin x="186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BC8F4-EA8C-458A-A720-EA9DE7BE2BFC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29F77-C236-4BE3-9B21-450264852F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359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г- сейчас необязательно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29F77-C236-4BE3-9B21-450264852F4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8612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29F77-C236-4BE3-9B21-450264852F4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3171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ru-RU" dirty="0" smtClean="0"/>
          </a:p>
          <a:p>
            <a:pPr marL="228600" indent="-228600">
              <a:buAutoNum type="arabicPeriod"/>
            </a:pPr>
            <a:endParaRPr lang="ru-RU" dirty="0" smtClean="0"/>
          </a:p>
          <a:p>
            <a:pPr marL="228600" indent="-228600">
              <a:buAutoNum type="arabicPeriod"/>
            </a:pPr>
            <a:endParaRPr lang="ru-RU" dirty="0" smtClean="0"/>
          </a:p>
          <a:p>
            <a:pPr marL="228600" indent="-2286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29F77-C236-4BE3-9B21-450264852F49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901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Программа</a:t>
            </a:r>
            <a:r>
              <a:rPr lang="ru-RU" baseline="0" dirty="0" smtClean="0"/>
              <a:t> для ЭВМ-сложность с нотариальной копией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29F77-C236-4BE3-9B21-450264852F4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448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Бумажные версии от оппонентов</a:t>
            </a:r>
          </a:p>
          <a:p>
            <a:r>
              <a:rPr lang="ru-RU" dirty="0" smtClean="0"/>
              <a:t>Доклад</a:t>
            </a:r>
            <a:r>
              <a:rPr lang="ru-RU" baseline="0" dirty="0" smtClean="0"/>
              <a:t> в ВО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29F77-C236-4BE3-9B21-450264852F4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417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Бумажные версии от оппонентов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29F77-C236-4BE3-9B21-450264852F4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674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Отзыв</a:t>
            </a:r>
            <a:r>
              <a:rPr lang="ru-RU" baseline="0" dirty="0" smtClean="0"/>
              <a:t> Черемисин В.Т.</a:t>
            </a:r>
          </a:p>
          <a:p>
            <a:r>
              <a:rPr lang="ru-RU" baseline="0" dirty="0" smtClean="0"/>
              <a:t>Кофе-брейк, банкет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29F77-C236-4BE3-9B21-450264852F4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964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Встретить только Емельянов с Библиотечной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29F77-C236-4BE3-9B21-450264852F4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645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29F77-C236-4BE3-9B21-450264852F4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6019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29F77-C236-4BE3-9B21-450264852F4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9372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29F77-C236-4BE3-9B21-450264852F4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43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E730808-F944-43E2-8849-9401F358DC23}" type="datetime1">
              <a:rPr lang="ru-RU" smtClean="0"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D8CE06B-0C71-47DC-AAC7-988264645CA3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825311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4E551-B513-45C7-A521-313DBACBA702}" type="datetime1">
              <a:rPr lang="ru-RU" smtClean="0"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E06B-0C71-47DC-AAC7-988264645C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005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E3DB-C633-42B2-9674-FCAAA271E12A}" type="datetime1">
              <a:rPr lang="ru-RU" smtClean="0"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E06B-0C71-47DC-AAC7-988264645C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538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8B45-A902-409C-B50E-1D2C70DA1085}" type="datetime1">
              <a:rPr lang="ru-RU" smtClean="0"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E06B-0C71-47DC-AAC7-988264645C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382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752674-3787-49B6-8BAF-38EB31D3C484}" type="datetime1">
              <a:rPr lang="ru-RU" smtClean="0"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8CE06B-0C71-47DC-AAC7-988264645CA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6183120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0DB3-A74C-4DD5-A7A9-9D7E40B6ABFC}" type="datetime1">
              <a:rPr lang="ru-RU" smtClean="0"/>
              <a:t>19.05.2021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E06B-0C71-47DC-AAC7-988264645C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432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876E5-11E2-4BF4-BE77-29B64E2C1A62}" type="datetime1">
              <a:rPr lang="ru-RU" smtClean="0"/>
              <a:t>19.05.2021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E06B-0C71-47DC-AAC7-988264645C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944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5106-8F78-4CAB-9AAF-717ACB798619}" type="datetime1">
              <a:rPr lang="ru-RU" smtClean="0"/>
              <a:t>19.05.2021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E06B-0C71-47DC-AAC7-988264645C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584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9652A-9E0E-434E-9B9B-46E8A18A00E5}" type="datetime1">
              <a:rPr lang="ru-RU" smtClean="0"/>
              <a:t>19.05.2021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E06B-0C71-47DC-AAC7-988264645C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69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3EA5D9-D677-4931-9E33-1C1A80CCC134}" type="datetime1">
              <a:rPr lang="ru-RU" smtClean="0"/>
              <a:t>19.05.2021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8CE06B-0C71-47DC-AAC7-988264645CA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86755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B584B7-A42A-4CF4-BC10-A42DDE84EBD9}" type="datetime1">
              <a:rPr lang="ru-RU" smtClean="0"/>
              <a:t>19.05.2021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8CE06B-0C71-47DC-AAC7-988264645CA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31937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04D5E326-9A19-4D64-993B-8191557E7D8F}" type="datetime1">
              <a:rPr lang="ru-RU" smtClean="0"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D8CE06B-0C71-47DC-AAC7-988264645CA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71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5989" y="2454776"/>
            <a:ext cx="9814560" cy="2387600"/>
          </a:xfrm>
        </p:spPr>
        <p:txBody>
          <a:bodyPr>
            <a:no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подготовки и защиты диссертации. </a:t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 меры поддержки и стимулирования аспирантов к защите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28503" y="5686697"/>
            <a:ext cx="9144000" cy="50292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Баева Ирина Анатольевна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5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881" y="0"/>
            <a:ext cx="11501119" cy="716280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третьем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этапе (до защиты диссертации)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90880" y="1569720"/>
            <a:ext cx="11501119" cy="5090160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274638" algn="l"/>
              </a:tabLs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После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Т.И.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будут нужны для отправки в РГБ,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ЦИТиС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ВАК – 8 экз. вашего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автореферата.</a:t>
            </a:r>
          </a:p>
          <a:p>
            <a:pPr marL="0" indent="0">
              <a:buNone/>
              <a:tabLst>
                <a:tab pos="274638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Описать диссертацию: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Кол-во томов. Таблиц. Иллюстраций. Источников. Приложений. Библиографии. Ключевые слова. Коды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рубрик.</a:t>
            </a:r>
          </a:p>
          <a:p>
            <a:pPr marL="0" indent="0">
              <a:buNone/>
              <a:tabLst>
                <a:tab pos="274638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Ответственное лицо. которое будет отвечать за ауд. Б4-103 </a:t>
            </a:r>
          </a:p>
          <a:p>
            <a:pPr marL="0" indent="0">
              <a:buNone/>
              <a:tabLst>
                <a:tab pos="274638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Данные о машинах и водителях, которые будут привозить, и увозить членов ДС, официальных оппонентов в день защиты.</a:t>
            </a:r>
          </a:p>
          <a:p>
            <a:pPr marL="0" indent="0">
              <a:buNone/>
              <a:tabLst>
                <a:tab pos="274638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+  Ответственное лицо (Фамилия Имя Отчество, должность), отвечающее за действия перечисленных выше, совершенные на территории университетского комплекса.</a:t>
            </a:r>
          </a:p>
          <a:p>
            <a:pPr marL="0" indent="0">
              <a:buNone/>
              <a:tabLst>
                <a:tab pos="274638" algn="l"/>
              </a:tabLs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Ответственное лицо: за фуршет (наливает чай-кофе, моет посуду, стаканы, убирает все после фуршета) + прибирает зал ДС.</a:t>
            </a:r>
          </a:p>
          <a:p>
            <a:pPr marL="0" indent="0">
              <a:buNone/>
              <a:tabLst>
                <a:tab pos="274638" algn="l"/>
              </a:tabLst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6"/>
          <p:cNvSpPr txBox="1">
            <a:spLocks/>
          </p:cNvSpPr>
          <p:nvPr/>
        </p:nvSpPr>
        <p:spPr>
          <a:xfrm>
            <a:off x="10595708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D8CE06B-0C71-47DC-AAC7-988264645CA3}" type="slidenum">
              <a:rPr 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endParaRPr 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88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881" y="0"/>
            <a:ext cx="11501119" cy="716280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третьем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этапе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(до защиты диссертации) необходимо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90881" y="1149866"/>
            <a:ext cx="11501119" cy="5303520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274638" algn="l"/>
              </a:tabLst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 Предоставить информацию: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274638" algn="l"/>
              </a:tabLst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диссертации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критическим технологиям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согласовать с ученым секретарем диссертационного совета</a:t>
            </a:r>
          </a:p>
          <a:p>
            <a:pPr>
              <a:tabLst>
                <a:tab pos="274638" algn="l"/>
              </a:tabLst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приоритетным направлениям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согласовать с ученым секретарем диссертационного совета</a:t>
            </a:r>
          </a:p>
          <a:p>
            <a:pPr marL="0" indent="0">
              <a:buNone/>
              <a:tabLst>
                <a:tab pos="274638" algn="l"/>
              </a:tabLst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 Количество публикаций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теме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диссертации, в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 числе в изданиях рекомендуемых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ВАК. Количество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научных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трудов.</a:t>
            </a:r>
          </a:p>
          <a:p>
            <a:pPr marL="0" indent="0">
              <a:buNone/>
              <a:tabLst>
                <a:tab pos="274638" algn="l"/>
              </a:tabLst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 </a:t>
            </a: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ОДИН ДЕНЬ ДО ЗАЩИТЫ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прислать Т.И.: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274638" algn="l"/>
              </a:tabLst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автореферат</a:t>
            </a:r>
          </a:p>
          <a:p>
            <a:pPr marL="0" indent="0">
              <a:buNone/>
              <a:tabLst>
                <a:tab pos="274638" algn="l"/>
              </a:tabLst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обзор отзывов</a:t>
            </a:r>
          </a:p>
          <a:p>
            <a:pPr marL="0" indent="0">
              <a:buNone/>
              <a:tabLst>
                <a:tab pos="274638" algn="l"/>
              </a:tabLst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презентацию к докладу</a:t>
            </a:r>
          </a:p>
          <a:p>
            <a:pPr marL="0" indent="0">
              <a:buNone/>
              <a:tabLst>
                <a:tab pos="274638" algn="l"/>
              </a:tabLst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отсканированный проект заключения ДС с подписями членов комиссии ДС</a:t>
            </a:r>
          </a:p>
          <a:p>
            <a:pPr marL="0" indent="0">
              <a:buNone/>
              <a:tabLst>
                <a:tab pos="274638" algn="l"/>
              </a:tabLst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файл, объединяющий в один файл сканы оригиналов  других отзывов (обязательно с датами, подписями, печатями), в формате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274638" algn="l"/>
              </a:tabLst>
            </a:pPr>
            <a:endParaRPr lang="ru-RU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274638" algn="l"/>
              </a:tabLst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274638" algn="l"/>
              </a:tabLst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Номер слайда 6"/>
          <p:cNvSpPr txBox="1">
            <a:spLocks/>
          </p:cNvSpPr>
          <p:nvPr/>
        </p:nvSpPr>
        <p:spPr>
          <a:xfrm>
            <a:off x="10595708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D8CE06B-0C71-47DC-AAC7-988264645CA3}" type="slidenum">
              <a:rPr 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11</a:t>
            </a:fld>
            <a:endParaRPr 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33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881" y="0"/>
            <a:ext cx="11501119" cy="716280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четвертом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этапе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(после успешной защиты диссертации) необходимо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90880" y="1173480"/>
            <a:ext cx="11501119" cy="5745480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274638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Подготовить итоговый вариант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диссертационного совета (дается 3 дня) – 3 экз.</a:t>
            </a:r>
          </a:p>
          <a:p>
            <a:pPr marL="382588" indent="-17463">
              <a:tabLst>
                <a:tab pos="274638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Согласовать и подписать три экземпляра  у ученого секретаря и председателя ДС</a:t>
            </a:r>
          </a:p>
          <a:p>
            <a:pPr marL="382588" indent="-17463">
              <a:tabLst>
                <a:tab pos="274638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Прислать итоговый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-файл.</a:t>
            </a:r>
          </a:p>
          <a:p>
            <a:pPr marL="382588" indent="-17463">
              <a:tabLst>
                <a:tab pos="274638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трех бумажных экземплярах заключения ДС поставить печати в ОДО.</a:t>
            </a:r>
          </a:p>
          <a:p>
            <a:pPr marL="382588" indent="-17463">
              <a:tabLst>
                <a:tab pos="274638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Отсканировать + прислать скан.</a:t>
            </a:r>
          </a:p>
          <a:p>
            <a:pPr marL="382588" indent="-17463">
              <a:tabLst>
                <a:tab pos="274638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Принести 3 подписанных экземпляра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274638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Подготовить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стенограмму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заседания диссертационного совета – 2 экз.</a:t>
            </a:r>
          </a:p>
          <a:p>
            <a:pPr marL="382588" indent="-17463">
              <a:tabLst>
                <a:tab pos="274638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Расшифровать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защиты.</a:t>
            </a:r>
          </a:p>
          <a:p>
            <a:pPr marL="382588" indent="-17463">
              <a:tabLst>
                <a:tab pos="274638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подписать два экземпляра у ученого секретаря и председателя ДС</a:t>
            </a:r>
          </a:p>
          <a:p>
            <a:pPr marL="382588" indent="-17463">
              <a:tabLst>
                <a:tab pos="274638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Прислать итоговый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-файл.</a:t>
            </a:r>
          </a:p>
          <a:p>
            <a:pPr marL="382588" indent="-17463">
              <a:tabLst>
                <a:tab pos="274638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двух бумажных экземплярах стенограммы поставить печати в ОДО</a:t>
            </a:r>
          </a:p>
          <a:p>
            <a:pPr marL="382588" indent="-17463">
              <a:tabLst>
                <a:tab pos="274638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Отсканировать + прислать скан</a:t>
            </a:r>
          </a:p>
          <a:p>
            <a:pPr marL="382588" indent="-17463">
              <a:tabLst>
                <a:tab pos="274638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Принести 2 подписанных экземпляра Т.И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274638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  <a:tabLst>
                <a:tab pos="274638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274638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274638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Номер слайда 6"/>
          <p:cNvSpPr txBox="1">
            <a:spLocks/>
          </p:cNvSpPr>
          <p:nvPr/>
        </p:nvSpPr>
        <p:spPr>
          <a:xfrm>
            <a:off x="10595708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D8CE06B-0C71-47DC-AAC7-988264645CA3}" type="slidenum">
              <a:rPr 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12</a:t>
            </a:fld>
            <a:endParaRPr 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87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2534" y="523408"/>
            <a:ext cx="11359466" cy="1945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хватало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компетенций, связанных 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 защиты диссертации.</a:t>
            </a:r>
          </a:p>
        </p:txBody>
      </p:sp>
      <p:sp>
        <p:nvSpPr>
          <p:cNvPr id="5" name="Номер слайда 6"/>
          <p:cNvSpPr txBox="1">
            <a:spLocks/>
          </p:cNvSpPr>
          <p:nvPr/>
        </p:nvSpPr>
        <p:spPr>
          <a:xfrm>
            <a:off x="10595708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D8CE06B-0C71-47DC-AAC7-988264645CA3}" type="slidenum">
              <a:rPr 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13</a:t>
            </a:fld>
            <a:endParaRPr 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62000" y="2671032"/>
            <a:ext cx="11430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Показатели, влияющие на увеличение численности защищенных аспирантов, в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их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мотивация: </a:t>
            </a:r>
          </a:p>
          <a:p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престижности труда научных руководителей.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Стипендия.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Трудоустройство на кафедру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Перспективы дальнейшей научной и педагогической работы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57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06880" y="2499360"/>
            <a:ext cx="9601200" cy="14859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36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881" y="0"/>
            <a:ext cx="11501119" cy="14859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КАЛЕНДАРНЫЙ ГРАФИК подготовки к заседанию диссертационного совета по защите диссертации на соискание ученой степени кандидата наук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(поздние сроки)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t="12301" b="8584"/>
          <a:stretch/>
        </p:blipFill>
        <p:spPr>
          <a:xfrm>
            <a:off x="3665696" y="1356440"/>
            <a:ext cx="5013007" cy="5440520"/>
          </a:xfrm>
          <a:prstGeom prst="rect">
            <a:avLst/>
          </a:prstGeom>
        </p:spPr>
      </p:pic>
      <p:sp>
        <p:nvSpPr>
          <p:cNvPr id="8" name="Номер слайда 6"/>
          <p:cNvSpPr txBox="1">
            <a:spLocks/>
          </p:cNvSpPr>
          <p:nvPr/>
        </p:nvSpPr>
        <p:spPr>
          <a:xfrm>
            <a:off x="10595708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D8CE06B-0C71-47DC-AAC7-988264645CA3}" type="slidenum">
              <a:rPr 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72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881" y="0"/>
            <a:ext cx="11501119" cy="1485900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Соискатель ученой степени представляет следующие документы:</a:t>
            </a:r>
            <a:endParaRPr lang="ru-RU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90880" y="1203960"/>
            <a:ext cx="11501119" cy="56540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заявление соискателя ученой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степени.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Пишется от руки! Имя и отчество соискателя пишется полностью!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подтверждение размещения на сайте организации полного текста диссертации (распечатка страницы с сайта с указанием даты размещении); + файл в формате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заверенные в установленном порядке копии документа о высшем образовании + приложение (заверенные нотариально!) (2 экз.);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г) документ о сдаче кандидатских экзаменов (2 экз.)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д) диссертация в количестве 6 экземпляров (сброшюрованных)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рукопись автореферата диссертации в машинописном виде на бумажном носителе и в электронной форме.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Титульные листы диссертации, обложка рукописи автореферата диссертации, подписываются соискателем ученой степени!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е) положительное заключение организации (2 экз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</a:p>
        </p:txBody>
      </p:sp>
      <p:sp>
        <p:nvSpPr>
          <p:cNvPr id="6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595708" y="6453386"/>
            <a:ext cx="1596292" cy="404614"/>
          </a:xfrm>
        </p:spPr>
        <p:txBody>
          <a:bodyPr/>
          <a:lstStyle/>
          <a:p>
            <a:fld id="{3D8CE06B-0C71-47DC-AAC7-988264645CA3}" type="slidenum">
              <a:rPr 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9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881" y="0"/>
            <a:ext cx="11501119" cy="1485900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Соискатель ученой степени представляет следующие документы:</a:t>
            </a:r>
            <a:endParaRPr lang="ru-RU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90880" y="1203960"/>
            <a:ext cx="11501119" cy="56540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ж) отзыв научного руководителя для соискателей ученой степени кандидата наук (2 экз.);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з) справка из аспирантуры об обучении;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заверенный список публикаций (с печатью организации);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к) 2 почтовые карточки;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л) архивная справка о переименовании вуза – 2 экз.;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н) оригиналы + копии публикаций соискателя по теме диссертации (в 1 экз.);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о) личный листок по учету кадров, заверенный по месту учебы или работы;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п) справка из отдела кадров о том, что соискатель работает в настоящее время;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р) нотариально заверенная копия документа об электронном ресурсе (2 экз.) – при наличии;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с) нотариально заверенная копия патента (2 экз.) – при наличии;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т) акт(ы) о внедрении (по 2 экз.) – при наличии.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Все документы необходимо отсканировать (кроме д, и, к, н, о).</a:t>
            </a:r>
          </a:p>
        </p:txBody>
      </p:sp>
      <p:sp>
        <p:nvSpPr>
          <p:cNvPr id="6" name="Номер слайда 6"/>
          <p:cNvSpPr txBox="1">
            <a:spLocks/>
          </p:cNvSpPr>
          <p:nvPr/>
        </p:nvSpPr>
        <p:spPr>
          <a:xfrm>
            <a:off x="10595708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D8CE06B-0C71-47DC-AAC7-988264645CA3}" type="slidenum">
              <a:rPr 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4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881" y="0"/>
            <a:ext cx="11501119" cy="716280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первом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этапе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(после первого заседания ДС) необходимо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90881" y="1051560"/>
            <a:ext cx="11501119" cy="5806440"/>
          </a:xfrm>
        </p:spPr>
        <p:txBody>
          <a:bodyPr>
            <a:noAutofit/>
          </a:bodyPr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Прислать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почтовые адреса предполагаемых официальных оппонентов и ведущей организации;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согласие + сведения ведущей организации (в электронном виде и на бумаге);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согласия + сведения официальных оппонентов (в электронном виде и на бумаге);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комиссией ДС – подготовка заключения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ДС;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над авторефератом (проверка –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Антиплагиат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Вуз, согласование с Е.Н. и А.В. получить подпись Е.Н., перевести в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marL="0" indent="0"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Нужен файл автореферата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PDF, объем до 1 Мб;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первая страница с  подписью соискателя;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вторая страница с подписью Е.Н.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проверить все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 правильно перевелось, нет ли искажений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6"/>
          <p:cNvSpPr txBox="1">
            <a:spLocks/>
          </p:cNvSpPr>
          <p:nvPr/>
        </p:nvSpPr>
        <p:spPr>
          <a:xfrm>
            <a:off x="10595708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D8CE06B-0C71-47DC-AAC7-988264645CA3}" type="slidenum">
              <a:rPr 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13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881" y="0"/>
            <a:ext cx="11501119" cy="716280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втором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этапе (после второго заседания ДС)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90880" y="1539240"/>
            <a:ext cx="11501119" cy="4709160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Печать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авторефератов.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списком рассылки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(согласовать и подписать у Е.Н.),  сообщить предполагаемую дату отправки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После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отправки с почтовыми отметками на каждой странице передать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Т.И.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Передать Т.И. 6 экз. готового (бумажную версию) автореферата (для передачи в библиотеку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УрГУПС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для отправки ВО и оф.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проектов отзывов автореферата.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6"/>
          <p:cNvSpPr txBox="1">
            <a:spLocks/>
          </p:cNvSpPr>
          <p:nvPr/>
        </p:nvSpPr>
        <p:spPr>
          <a:xfrm>
            <a:off x="10595708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D8CE06B-0C71-47DC-AAC7-988264645CA3}" type="slidenum">
              <a:rPr 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68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881" y="0"/>
            <a:ext cx="11501119" cy="716280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втором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этапе (после второго заседания ДС) необходимо: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90880" y="1051560"/>
            <a:ext cx="11501119" cy="6004560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274638" algn="l"/>
              </a:tabLst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Подготовить и прислать резюме.</a:t>
            </a:r>
          </a:p>
          <a:p>
            <a:pPr marL="0" indent="0">
              <a:buNone/>
              <a:tabLst>
                <a:tab pos="274638" algn="l"/>
              </a:tabLst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Подготовить и прислать реферат:</a:t>
            </a:r>
          </a:p>
          <a:p>
            <a:pPr marL="0" indent="0">
              <a:buNone/>
              <a:tabLst>
                <a:tab pos="274638" algn="l"/>
              </a:tabLst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Подготовить и согласовать проект заключения ДС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Согласовать и получить подписи членов комиссии ДС, затем согласовать с Е.Н. и А.В. </a:t>
            </a:r>
          </a:p>
          <a:p>
            <a:pPr marL="0" indent="0">
              <a:buNone/>
              <a:tabLst>
                <a:tab pos="274638" algn="l"/>
              </a:tabLst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ведущей организацией – отзыв!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предварительно согласовать с Е.Н., доработать отзыв и представить оригинал не позднее 15 дней до защиты (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2 декабря 2020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  <a:tabLst>
                <a:tab pos="274638" algn="l"/>
              </a:tabLst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официальными оппонентами – отзывы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предварительно согласовывать с Е.Н.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Оригиналы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отзывов (Оф ОПП) мы должны получить не позднее 15 дней до защиты (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2 декабря 2020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0">
              <a:buNone/>
              <a:tabLst>
                <a:tab pos="274638" algn="l"/>
              </a:tabLst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Необходимо работать над получением других отзывов на автореферат и диссертацию.</a:t>
            </a:r>
          </a:p>
          <a:p>
            <a:pPr marL="457200" indent="-457200">
              <a:buAutoNum type="arabicPeriod" startAt="7"/>
              <a:tabLst>
                <a:tab pos="274638" algn="l"/>
              </a:tabLst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получаете отзыв, сначала согласовываете с Е.Н., только после получения согласования, присылайте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Т.И.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регистрации!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 startAt="7"/>
              <a:tabLst>
                <a:tab pos="274638" algn="l"/>
              </a:tabLst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Готовим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обзор отзывов, заполняем форму.</a:t>
            </a:r>
          </a:p>
        </p:txBody>
      </p:sp>
      <p:sp>
        <p:nvSpPr>
          <p:cNvPr id="6" name="Номер слайда 6"/>
          <p:cNvSpPr txBox="1">
            <a:spLocks/>
          </p:cNvSpPr>
          <p:nvPr/>
        </p:nvSpPr>
        <p:spPr>
          <a:xfrm>
            <a:off x="10595708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D8CE06B-0C71-47DC-AAC7-988264645CA3}" type="slidenum">
              <a:rPr 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36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881" y="0"/>
            <a:ext cx="11501119" cy="716280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третьем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этапе (до защиты диссертации)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90880" y="1280160"/>
            <a:ext cx="11501119" cy="5775960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274638" algn="l"/>
              </a:tabLst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 защитой диссертации обязательно:</a:t>
            </a:r>
          </a:p>
          <a:p>
            <a:pPr marL="0" indent="0">
              <a:buNone/>
              <a:tabLst>
                <a:tab pos="274638" algn="l"/>
              </a:tabLs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Подготовить текст выступления на защите диссертации в виде доклада.</a:t>
            </a:r>
          </a:p>
          <a:p>
            <a:pPr marL="0" indent="0">
              <a:buNone/>
              <a:tabLst>
                <a:tab pos="274638" algn="l"/>
              </a:tabLs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Подготовить презентацию.</a:t>
            </a:r>
          </a:p>
          <a:p>
            <a:pPr marL="0" indent="0">
              <a:buNone/>
              <a:tabLst>
                <a:tab pos="274638" algn="l"/>
              </a:tabLs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Подготовить письменные ответы на предполагаемые вопросы, замечания официальных оппонентов и ведущей организации.</a:t>
            </a:r>
          </a:p>
          <a:p>
            <a:pPr marL="0" indent="0">
              <a:buNone/>
              <a:tabLst>
                <a:tab pos="274638" algn="l"/>
              </a:tabLs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Подготовить письменные ответы на замечания, содержащиеся в отзывах на автореферат диссертации + систематизировать.</a:t>
            </a:r>
          </a:p>
          <a:p>
            <a:pPr marL="0" indent="0">
              <a:buNone/>
              <a:tabLst>
                <a:tab pos="274638" algn="l"/>
              </a:tabLs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Подготовить «Обзор отзывов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6"/>
          <p:cNvSpPr txBox="1">
            <a:spLocks/>
          </p:cNvSpPr>
          <p:nvPr/>
        </p:nvSpPr>
        <p:spPr>
          <a:xfrm>
            <a:off x="10595708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D8CE06B-0C71-47DC-AAC7-988264645CA3}" type="slidenum">
              <a:rPr 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79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881" y="0"/>
            <a:ext cx="11501119" cy="716280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третьем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этапе (до защиты диссертации)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90880" y="1066800"/>
            <a:ext cx="11501119" cy="5989320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274638" algn="l"/>
              </a:tabLs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Подготовить раздаточный материал (21+2=23 комплекта):</a:t>
            </a:r>
          </a:p>
          <a:p>
            <a:pPr marL="382588" indent="242888">
              <a:tabLst>
                <a:tab pos="715963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Прозрачная папка с кнопкой.</a:t>
            </a:r>
          </a:p>
          <a:p>
            <a:pPr marL="382588" indent="242888">
              <a:tabLst>
                <a:tab pos="715963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Повестка заседания совета.</a:t>
            </a:r>
          </a:p>
          <a:p>
            <a:pPr marL="382588" indent="242888">
              <a:tabLst>
                <a:tab pos="715963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Автореферат диссертации.</a:t>
            </a:r>
          </a:p>
          <a:p>
            <a:pPr marL="382588" indent="242888">
              <a:tabLst>
                <a:tab pos="715963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(версия на бумаге).</a:t>
            </a:r>
          </a:p>
          <a:p>
            <a:pPr marL="382588" indent="242888">
              <a:tabLst>
                <a:tab pos="715963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заключения диссертационного совета, согласованный членами комиссии.</a:t>
            </a:r>
          </a:p>
          <a:p>
            <a:pPr marL="382588" indent="242888">
              <a:tabLst>
                <a:tab pos="715963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Обзор отзывов.</a:t>
            </a:r>
          </a:p>
          <a:p>
            <a:pPr marL="382588" indent="242888">
              <a:tabLst>
                <a:tab pos="715963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Блокнот для записей.</a:t>
            </a:r>
          </a:p>
          <a:p>
            <a:pPr marL="382588" indent="242888">
              <a:tabLst>
                <a:tab pos="715963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Шариковая ручка.</a:t>
            </a:r>
          </a:p>
          <a:p>
            <a:pPr marL="382588" indent="242888">
              <a:tabLst>
                <a:tab pos="715963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Маленькие бутылочки с водой (кол-во не менее 25!).</a:t>
            </a:r>
          </a:p>
          <a:p>
            <a:pPr marL="0" indent="0">
              <a:buNone/>
              <a:tabLst>
                <a:tab pos="274638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Приобрести диски CD-R и DVD-R + простой картонный скоросшиватель + картонная папка на завязках.</a:t>
            </a:r>
          </a:p>
        </p:txBody>
      </p:sp>
      <p:sp>
        <p:nvSpPr>
          <p:cNvPr id="6" name="Номер слайда 6"/>
          <p:cNvSpPr txBox="1">
            <a:spLocks/>
          </p:cNvSpPr>
          <p:nvPr/>
        </p:nvSpPr>
        <p:spPr>
          <a:xfrm>
            <a:off x="10595708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D8CE06B-0C71-47DC-AAC7-988264645CA3}" type="slidenum">
              <a:rPr 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06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225</TotalTime>
  <Words>1335</Words>
  <Application>Microsoft Office PowerPoint</Application>
  <PresentationFormat>Широкоэкранный</PresentationFormat>
  <Paragraphs>150</Paragraphs>
  <Slides>14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Calibri</vt:lpstr>
      <vt:lpstr>Franklin Gothic Book</vt:lpstr>
      <vt:lpstr>Times New Roman</vt:lpstr>
      <vt:lpstr>Crop</vt:lpstr>
      <vt:lpstr>Опыт подготовки и защиты диссертации.  Необходимые меры поддержки и стимулирования аспирантов к защите</vt:lpstr>
      <vt:lpstr>КАЛЕНДАРНЫЙ ГРАФИК подготовки к заседанию диссертационного совета по защите диссертации на соискание ученой степени кандидата наук (поздние сроки)</vt:lpstr>
      <vt:lpstr>Соискатель ученой степени представляет следующие документы:</vt:lpstr>
      <vt:lpstr>Соискатель ученой степени представляет следующие документы:</vt:lpstr>
      <vt:lpstr>На первом этапе (после первого заседания ДС) необходимо:</vt:lpstr>
      <vt:lpstr>На втором этапе (после второго заседания ДС) необходимо:</vt:lpstr>
      <vt:lpstr>На втором этапе (после второго заседания ДС) необходимо:</vt:lpstr>
      <vt:lpstr>На третьем этапе (до защиты диссертации) необходимо:</vt:lpstr>
      <vt:lpstr>На третьем этапе (до защиты диссертации) необходимо:</vt:lpstr>
      <vt:lpstr>На третьем этапе (до защиты диссертации) необходимо:</vt:lpstr>
      <vt:lpstr>На третьем этапе (до защиты диссертации) необходимо:</vt:lpstr>
      <vt:lpstr>На четвертом этапе (после успешной защиты диссертации) необходимо:</vt:lpstr>
      <vt:lpstr>Презентация PowerPoint</vt:lpstr>
      <vt:lpstr>Спасибо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 подготовки и защиты диссертации. Необходимые меры поддержки и стимулирования аспирантов к защите</dc:title>
  <dc:creator>Баева Ирина Анатольевна</dc:creator>
  <cp:lastModifiedBy>Lenovo</cp:lastModifiedBy>
  <cp:revision>18</cp:revision>
  <dcterms:created xsi:type="dcterms:W3CDTF">2021-05-19T05:01:22Z</dcterms:created>
  <dcterms:modified xsi:type="dcterms:W3CDTF">2021-05-19T08:46:53Z</dcterms:modified>
</cp:coreProperties>
</file>