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79" r:id="rId2"/>
    <p:sldId id="478" r:id="rId3"/>
    <p:sldId id="479" r:id="rId4"/>
    <p:sldId id="480" r:id="rId5"/>
    <p:sldId id="481" r:id="rId6"/>
    <p:sldId id="482" r:id="rId7"/>
    <p:sldId id="483" r:id="rId8"/>
    <p:sldId id="485" r:id="rId9"/>
    <p:sldId id="381" r:id="rId10"/>
    <p:sldId id="464" r:id="rId11"/>
    <p:sldId id="468" r:id="rId12"/>
    <p:sldId id="469" r:id="rId13"/>
    <p:sldId id="475" r:id="rId14"/>
    <p:sldId id="476" r:id="rId15"/>
    <p:sldId id="472" r:id="rId16"/>
    <p:sldId id="477" r:id="rId17"/>
    <p:sldId id="473" r:id="rId18"/>
    <p:sldId id="452" r:id="rId19"/>
    <p:sldId id="459" r:id="rId20"/>
    <p:sldId id="460" r:id="rId21"/>
    <p:sldId id="461" r:id="rId22"/>
    <p:sldId id="462" r:id="rId23"/>
    <p:sldId id="48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0482"/>
    <a:srgbClr val="FFFF00"/>
    <a:srgbClr val="CCFFCC"/>
    <a:srgbClr val="002D86"/>
    <a:srgbClr val="FFD889"/>
    <a:srgbClr val="FF9900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1FFCF-F6AA-4CE9-B570-7ED1C5A69E53}" v="20" dt="2021-09-22T15:24:28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4714" autoAdjust="0"/>
  </p:normalViewPr>
  <p:slideViewPr>
    <p:cSldViewPr>
      <p:cViewPr>
        <p:scale>
          <a:sx n="110" d="100"/>
          <a:sy n="110" d="100"/>
        </p:scale>
        <p:origin x="-92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тон" userId="bd7bf4713de5f0be" providerId="LiveId" clId="{B7E1FFCF-F6AA-4CE9-B570-7ED1C5A69E53}"/>
    <pc:docChg chg="undo custSel delSld modSld sldOrd">
      <pc:chgData name="Антон" userId="bd7bf4713de5f0be" providerId="LiveId" clId="{B7E1FFCF-F6AA-4CE9-B570-7ED1C5A69E53}" dt="2021-09-22T15:24:28.484" v="69" actId="20577"/>
      <pc:docMkLst>
        <pc:docMk/>
      </pc:docMkLst>
      <pc:sldChg chg="modSp">
        <pc:chgData name="Антон" userId="bd7bf4713de5f0be" providerId="LiveId" clId="{B7E1FFCF-F6AA-4CE9-B570-7ED1C5A69E53}" dt="2021-09-22T15:24:28.484" v="69" actId="20577"/>
        <pc:sldMkLst>
          <pc:docMk/>
          <pc:sldMk cId="1300707047" sldId="410"/>
        </pc:sldMkLst>
        <pc:graphicFrameChg chg="mod">
          <ac:chgData name="Антон" userId="bd7bf4713de5f0be" providerId="LiveId" clId="{B7E1FFCF-F6AA-4CE9-B570-7ED1C5A69E53}" dt="2021-09-22T15:24:28.484" v="69" actId="20577"/>
          <ac:graphicFrameMkLst>
            <pc:docMk/>
            <pc:sldMk cId="1300707047" sldId="410"/>
            <ac:graphicFrameMk id="5" creationId="{00000000-0000-0000-0000-000000000000}"/>
          </ac:graphicFrameMkLst>
        </pc:graphicFrameChg>
      </pc:sldChg>
      <pc:sldChg chg="modSp mod ord">
        <pc:chgData name="Антон" userId="bd7bf4713de5f0be" providerId="LiveId" clId="{B7E1FFCF-F6AA-4CE9-B570-7ED1C5A69E53}" dt="2021-09-22T15:23:10.613" v="56" actId="20577"/>
        <pc:sldMkLst>
          <pc:docMk/>
          <pc:sldMk cId="271915684" sldId="411"/>
        </pc:sldMkLst>
        <pc:spChg chg="mod">
          <ac:chgData name="Антон" userId="bd7bf4713de5f0be" providerId="LiveId" clId="{B7E1FFCF-F6AA-4CE9-B570-7ED1C5A69E53}" dt="2021-09-22T15:23:10.613" v="56" actId="20577"/>
          <ac:spMkLst>
            <pc:docMk/>
            <pc:sldMk cId="271915684" sldId="411"/>
            <ac:spMk id="2" creationId="{00000000-0000-0000-0000-000000000000}"/>
          </ac:spMkLst>
        </pc:spChg>
      </pc:sldChg>
      <pc:sldChg chg="del">
        <pc:chgData name="Антон" userId="bd7bf4713de5f0be" providerId="LiveId" clId="{B7E1FFCF-F6AA-4CE9-B570-7ED1C5A69E53}" dt="2021-09-22T15:23:33.875" v="58" actId="47"/>
        <pc:sldMkLst>
          <pc:docMk/>
          <pc:sldMk cId="1876547698" sldId="418"/>
        </pc:sldMkLst>
      </pc:sldChg>
      <pc:sldChg chg="modSp">
        <pc:chgData name="Антон" userId="bd7bf4713de5f0be" providerId="LiveId" clId="{B7E1FFCF-F6AA-4CE9-B570-7ED1C5A69E53}" dt="2021-09-22T15:22:33.622" v="7" actId="20577"/>
        <pc:sldMkLst>
          <pc:docMk/>
          <pc:sldMk cId="364535839" sldId="425"/>
        </pc:sldMkLst>
        <pc:graphicFrameChg chg="mod">
          <ac:chgData name="Антон" userId="bd7bf4713de5f0be" providerId="LiveId" clId="{B7E1FFCF-F6AA-4CE9-B570-7ED1C5A69E53}" dt="2021-09-22T15:22:33.622" v="7" actId="20577"/>
          <ac:graphicFrameMkLst>
            <pc:docMk/>
            <pc:sldMk cId="364535839" sldId="425"/>
            <ac:graphicFrameMk id="5" creationId="{00000000-0000-0000-0000-000000000000}"/>
          </ac:graphicFrameMkLst>
        </pc:graphicFrameChg>
      </pc:sldChg>
      <pc:sldChg chg="del">
        <pc:chgData name="Антон" userId="bd7bf4713de5f0be" providerId="LiveId" clId="{B7E1FFCF-F6AA-4CE9-B570-7ED1C5A69E53}" dt="2021-09-22T15:23:21.879" v="57" actId="47"/>
        <pc:sldMkLst>
          <pc:docMk/>
          <pc:sldMk cId="1634435707" sldId="426"/>
        </pc:sldMkLst>
      </pc:sldChg>
      <pc:sldChg chg="modSp">
        <pc:chgData name="Антон" userId="bd7bf4713de5f0be" providerId="LiveId" clId="{B7E1FFCF-F6AA-4CE9-B570-7ED1C5A69E53}" dt="2021-09-22T15:21:14.692" v="4" actId="207"/>
        <pc:sldMkLst>
          <pc:docMk/>
          <pc:sldMk cId="2319449231" sldId="446"/>
        </pc:sldMkLst>
        <pc:graphicFrameChg chg="mod">
          <ac:chgData name="Антон" userId="bd7bf4713de5f0be" providerId="LiveId" clId="{B7E1FFCF-F6AA-4CE9-B570-7ED1C5A69E53}" dt="2021-09-22T15:21:14.692" v="4" actId="207"/>
          <ac:graphicFrameMkLst>
            <pc:docMk/>
            <pc:sldMk cId="2319449231" sldId="446"/>
            <ac:graphicFrameMk id="5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2A9A7-1DEE-42F9-9D1D-A642486953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C8389AF-CC65-4DFE-BD8D-445B409DCB7E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Подача заявки</a:t>
          </a:r>
          <a:endParaRPr lang="ru-RU" dirty="0"/>
        </a:p>
      </dgm:t>
    </dgm:pt>
    <dgm:pt modelId="{5DF6DB76-B965-45C7-BEB3-53527116589E}" type="parTrans" cxnId="{37AB0159-58C3-4F64-8B88-740792CA9F14}">
      <dgm:prSet/>
      <dgm:spPr/>
      <dgm:t>
        <a:bodyPr/>
        <a:lstStyle/>
        <a:p>
          <a:endParaRPr lang="ru-RU"/>
        </a:p>
      </dgm:t>
    </dgm:pt>
    <dgm:pt modelId="{ED3D8D67-21E4-4E9C-ADE6-2874AA449F33}" type="sibTrans" cxnId="{37AB0159-58C3-4F64-8B88-740792CA9F14}">
      <dgm:prSet/>
      <dgm:spPr/>
      <dgm:t>
        <a:bodyPr/>
        <a:lstStyle/>
        <a:p>
          <a:endParaRPr lang="ru-RU"/>
        </a:p>
      </dgm:t>
    </dgm:pt>
    <dgm:pt modelId="{DB35CD6C-94A2-42C7-B9AD-F08B6D7C32F5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Подготовка презентации и текста доклада</a:t>
          </a:r>
          <a:endParaRPr lang="ru-RU" dirty="0"/>
        </a:p>
      </dgm:t>
    </dgm:pt>
    <dgm:pt modelId="{0CA71F5D-A44D-4215-A693-1F833B9BB984}" type="parTrans" cxnId="{A428CA6E-F77B-4A31-81B8-DE1545A0C987}">
      <dgm:prSet/>
      <dgm:spPr/>
      <dgm:t>
        <a:bodyPr/>
        <a:lstStyle/>
        <a:p>
          <a:endParaRPr lang="ru-RU"/>
        </a:p>
      </dgm:t>
    </dgm:pt>
    <dgm:pt modelId="{09C0D98A-24FB-4E71-A4AA-EB113560ECBA}" type="sibTrans" cxnId="{A428CA6E-F77B-4A31-81B8-DE1545A0C987}">
      <dgm:prSet/>
      <dgm:spPr/>
      <dgm:t>
        <a:bodyPr/>
        <a:lstStyle/>
        <a:p>
          <a:endParaRPr lang="ru-RU"/>
        </a:p>
      </dgm:t>
    </dgm:pt>
    <dgm:pt modelId="{D5545C55-4BDD-4577-9B2E-8AF29D5F2FAE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Выступление</a:t>
          </a:r>
          <a:endParaRPr lang="ru-RU" dirty="0"/>
        </a:p>
      </dgm:t>
    </dgm:pt>
    <dgm:pt modelId="{6D7E0BA0-6349-4E55-8D05-128C82CAB8D3}" type="parTrans" cxnId="{2291D539-C965-4FC2-B6DA-3FB102CF3581}">
      <dgm:prSet/>
      <dgm:spPr/>
      <dgm:t>
        <a:bodyPr/>
        <a:lstStyle/>
        <a:p>
          <a:endParaRPr lang="ru-RU"/>
        </a:p>
      </dgm:t>
    </dgm:pt>
    <dgm:pt modelId="{FAFF5A2A-EE54-47E5-B3B9-3D6B1068F771}" type="sibTrans" cxnId="{2291D539-C965-4FC2-B6DA-3FB102CF3581}">
      <dgm:prSet/>
      <dgm:spPr/>
      <dgm:t>
        <a:bodyPr/>
        <a:lstStyle/>
        <a:p>
          <a:endParaRPr lang="ru-RU"/>
        </a:p>
      </dgm:t>
    </dgm:pt>
    <dgm:pt modelId="{4ED905A4-C717-49CB-A774-B3D9476FF380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Ответы на вопросы</a:t>
          </a:r>
          <a:endParaRPr lang="ru-RU" dirty="0"/>
        </a:p>
      </dgm:t>
    </dgm:pt>
    <dgm:pt modelId="{FA9E7CF9-F055-4110-9728-7AA7B20ED6D2}" type="parTrans" cxnId="{DB4170E3-E4A6-4761-80EC-5B3949BDD927}">
      <dgm:prSet/>
      <dgm:spPr/>
      <dgm:t>
        <a:bodyPr/>
        <a:lstStyle/>
        <a:p>
          <a:endParaRPr lang="ru-RU"/>
        </a:p>
      </dgm:t>
    </dgm:pt>
    <dgm:pt modelId="{BAE35F3F-7369-4D1E-838C-0B45547437F4}" type="sibTrans" cxnId="{DB4170E3-E4A6-4761-80EC-5B3949BDD927}">
      <dgm:prSet/>
      <dgm:spPr/>
      <dgm:t>
        <a:bodyPr/>
        <a:lstStyle/>
        <a:p>
          <a:endParaRPr lang="ru-RU"/>
        </a:p>
      </dgm:t>
    </dgm:pt>
    <dgm:pt modelId="{5F40D4D8-BE87-453D-BB78-BC35A75EF9C7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Корректировка материалов и их подготовка к использованию в научной деятельности</a:t>
          </a:r>
          <a:endParaRPr lang="ru-RU" dirty="0"/>
        </a:p>
      </dgm:t>
    </dgm:pt>
    <dgm:pt modelId="{0C15F358-3163-4590-8544-1E6C02431456}" type="parTrans" cxnId="{E7116F2F-5CA2-4EAA-8D5D-7987051761E6}">
      <dgm:prSet/>
      <dgm:spPr/>
      <dgm:t>
        <a:bodyPr/>
        <a:lstStyle/>
        <a:p>
          <a:endParaRPr lang="ru-RU"/>
        </a:p>
      </dgm:t>
    </dgm:pt>
    <dgm:pt modelId="{3F505A1D-1EAF-47B4-92C2-7A21AB0D4361}" type="sibTrans" cxnId="{E7116F2F-5CA2-4EAA-8D5D-7987051761E6}">
      <dgm:prSet/>
      <dgm:spPr/>
      <dgm:t>
        <a:bodyPr/>
        <a:lstStyle/>
        <a:p>
          <a:endParaRPr lang="ru-RU"/>
        </a:p>
      </dgm:t>
    </dgm:pt>
    <dgm:pt modelId="{62D8FBB1-61CB-4C96-AB4B-0B2A1CCC1A96}" type="pres">
      <dgm:prSet presAssocID="{6A12A9A7-1DEE-42F9-9D1D-A64248695337}" presName="CompostProcess" presStyleCnt="0">
        <dgm:presLayoutVars>
          <dgm:dir/>
          <dgm:resizeHandles val="exact"/>
        </dgm:presLayoutVars>
      </dgm:prSet>
      <dgm:spPr/>
    </dgm:pt>
    <dgm:pt modelId="{755C7A0D-BC40-4505-B797-5659510C18B9}" type="pres">
      <dgm:prSet presAssocID="{6A12A9A7-1DEE-42F9-9D1D-A64248695337}" presName="arrow" presStyleLbl="bgShp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D57A5F6-AA3A-441E-B3C8-BF65CF1EAAB8}" type="pres">
      <dgm:prSet presAssocID="{6A12A9A7-1DEE-42F9-9D1D-A64248695337}" presName="linearProcess" presStyleCnt="0"/>
      <dgm:spPr/>
    </dgm:pt>
    <dgm:pt modelId="{F0DCDB6F-053C-4ED5-BD08-F5D446C0498F}" type="pres">
      <dgm:prSet presAssocID="{DC8389AF-CC65-4DFE-BD8D-445B409DCB7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BB055-4F1D-48CF-967E-FA1179BC58E5}" type="pres">
      <dgm:prSet presAssocID="{ED3D8D67-21E4-4E9C-ADE6-2874AA449F33}" presName="sibTrans" presStyleCnt="0"/>
      <dgm:spPr/>
    </dgm:pt>
    <dgm:pt modelId="{A75E58D0-6D0D-4857-AAEB-4117BEF093FC}" type="pres">
      <dgm:prSet presAssocID="{DB35CD6C-94A2-42C7-B9AD-F08B6D7C32F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7176E-A2F6-4DBA-902D-5F2AC156BF7B}" type="pres">
      <dgm:prSet presAssocID="{09C0D98A-24FB-4E71-A4AA-EB113560ECBA}" presName="sibTrans" presStyleCnt="0"/>
      <dgm:spPr/>
    </dgm:pt>
    <dgm:pt modelId="{82C26B1A-9D9C-43AA-8429-8441A76083BC}" type="pres">
      <dgm:prSet presAssocID="{D5545C55-4BDD-4577-9B2E-8AF29D5F2FA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5965D-43B7-4604-B59C-F5EAFFA979A0}" type="pres">
      <dgm:prSet presAssocID="{FAFF5A2A-EE54-47E5-B3B9-3D6B1068F771}" presName="sibTrans" presStyleCnt="0"/>
      <dgm:spPr/>
    </dgm:pt>
    <dgm:pt modelId="{2E732ED2-2B55-468A-805C-0C63D7DC3885}" type="pres">
      <dgm:prSet presAssocID="{4ED905A4-C717-49CB-A774-B3D9476FF3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6F6B0-9837-453D-BA86-D821FDA5BF14}" type="pres">
      <dgm:prSet presAssocID="{BAE35F3F-7369-4D1E-838C-0B45547437F4}" presName="sibTrans" presStyleCnt="0"/>
      <dgm:spPr/>
    </dgm:pt>
    <dgm:pt modelId="{770A228B-411B-4917-BD5D-7404364B76CE}" type="pres">
      <dgm:prSet presAssocID="{5F40D4D8-BE87-453D-BB78-BC35A75EF9C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ADCCF0-5BD2-4A82-8B67-1538F2B64208}" type="presOf" srcId="{4ED905A4-C717-49CB-A774-B3D9476FF380}" destId="{2E732ED2-2B55-468A-805C-0C63D7DC3885}" srcOrd="0" destOrd="0" presId="urn:microsoft.com/office/officeart/2005/8/layout/hProcess9"/>
    <dgm:cxn modelId="{DC63EED2-45CA-4EB9-8A9B-A428A09EF728}" type="presOf" srcId="{DC8389AF-CC65-4DFE-BD8D-445B409DCB7E}" destId="{F0DCDB6F-053C-4ED5-BD08-F5D446C0498F}" srcOrd="0" destOrd="0" presId="urn:microsoft.com/office/officeart/2005/8/layout/hProcess9"/>
    <dgm:cxn modelId="{A428CA6E-F77B-4A31-81B8-DE1545A0C987}" srcId="{6A12A9A7-1DEE-42F9-9D1D-A64248695337}" destId="{DB35CD6C-94A2-42C7-B9AD-F08B6D7C32F5}" srcOrd="1" destOrd="0" parTransId="{0CA71F5D-A44D-4215-A693-1F833B9BB984}" sibTransId="{09C0D98A-24FB-4E71-A4AA-EB113560ECBA}"/>
    <dgm:cxn modelId="{DB4170E3-E4A6-4761-80EC-5B3949BDD927}" srcId="{6A12A9A7-1DEE-42F9-9D1D-A64248695337}" destId="{4ED905A4-C717-49CB-A774-B3D9476FF380}" srcOrd="3" destOrd="0" parTransId="{FA9E7CF9-F055-4110-9728-7AA7B20ED6D2}" sibTransId="{BAE35F3F-7369-4D1E-838C-0B45547437F4}"/>
    <dgm:cxn modelId="{E7116F2F-5CA2-4EAA-8D5D-7987051761E6}" srcId="{6A12A9A7-1DEE-42F9-9D1D-A64248695337}" destId="{5F40D4D8-BE87-453D-BB78-BC35A75EF9C7}" srcOrd="4" destOrd="0" parTransId="{0C15F358-3163-4590-8544-1E6C02431456}" sibTransId="{3F505A1D-1EAF-47B4-92C2-7A21AB0D4361}"/>
    <dgm:cxn modelId="{53DFBCD7-5BB2-4F98-B257-F6E44FEB3DA7}" type="presOf" srcId="{6A12A9A7-1DEE-42F9-9D1D-A64248695337}" destId="{62D8FBB1-61CB-4C96-AB4B-0B2A1CCC1A96}" srcOrd="0" destOrd="0" presId="urn:microsoft.com/office/officeart/2005/8/layout/hProcess9"/>
    <dgm:cxn modelId="{2291D539-C965-4FC2-B6DA-3FB102CF3581}" srcId="{6A12A9A7-1DEE-42F9-9D1D-A64248695337}" destId="{D5545C55-4BDD-4577-9B2E-8AF29D5F2FAE}" srcOrd="2" destOrd="0" parTransId="{6D7E0BA0-6349-4E55-8D05-128C82CAB8D3}" sibTransId="{FAFF5A2A-EE54-47E5-B3B9-3D6B1068F771}"/>
    <dgm:cxn modelId="{51C3B4FE-BF72-4184-A505-5BC12CE3052A}" type="presOf" srcId="{D5545C55-4BDD-4577-9B2E-8AF29D5F2FAE}" destId="{82C26B1A-9D9C-43AA-8429-8441A76083BC}" srcOrd="0" destOrd="0" presId="urn:microsoft.com/office/officeart/2005/8/layout/hProcess9"/>
    <dgm:cxn modelId="{D56EE26D-57E2-4688-9B19-8A01E55CC3F5}" type="presOf" srcId="{5F40D4D8-BE87-453D-BB78-BC35A75EF9C7}" destId="{770A228B-411B-4917-BD5D-7404364B76CE}" srcOrd="0" destOrd="0" presId="urn:microsoft.com/office/officeart/2005/8/layout/hProcess9"/>
    <dgm:cxn modelId="{37AB0159-58C3-4F64-8B88-740792CA9F14}" srcId="{6A12A9A7-1DEE-42F9-9D1D-A64248695337}" destId="{DC8389AF-CC65-4DFE-BD8D-445B409DCB7E}" srcOrd="0" destOrd="0" parTransId="{5DF6DB76-B965-45C7-BEB3-53527116589E}" sibTransId="{ED3D8D67-21E4-4E9C-ADE6-2874AA449F33}"/>
    <dgm:cxn modelId="{718999E7-5321-4997-BFE7-05D47C61FFC7}" type="presOf" srcId="{DB35CD6C-94A2-42C7-B9AD-F08B6D7C32F5}" destId="{A75E58D0-6D0D-4857-AAEB-4117BEF093FC}" srcOrd="0" destOrd="0" presId="urn:microsoft.com/office/officeart/2005/8/layout/hProcess9"/>
    <dgm:cxn modelId="{88DE8190-7A2D-4818-A88B-C3374577A532}" type="presParOf" srcId="{62D8FBB1-61CB-4C96-AB4B-0B2A1CCC1A96}" destId="{755C7A0D-BC40-4505-B797-5659510C18B9}" srcOrd="0" destOrd="0" presId="urn:microsoft.com/office/officeart/2005/8/layout/hProcess9"/>
    <dgm:cxn modelId="{6585DE02-CB52-4256-9CA0-6DD796D25733}" type="presParOf" srcId="{62D8FBB1-61CB-4C96-AB4B-0B2A1CCC1A96}" destId="{1D57A5F6-AA3A-441E-B3C8-BF65CF1EAAB8}" srcOrd="1" destOrd="0" presId="urn:microsoft.com/office/officeart/2005/8/layout/hProcess9"/>
    <dgm:cxn modelId="{325C2E46-813C-4D31-9295-7CBA92C1DBB0}" type="presParOf" srcId="{1D57A5F6-AA3A-441E-B3C8-BF65CF1EAAB8}" destId="{F0DCDB6F-053C-4ED5-BD08-F5D446C0498F}" srcOrd="0" destOrd="0" presId="urn:microsoft.com/office/officeart/2005/8/layout/hProcess9"/>
    <dgm:cxn modelId="{E004F315-909B-4576-B3D6-7655C9E832F8}" type="presParOf" srcId="{1D57A5F6-AA3A-441E-B3C8-BF65CF1EAAB8}" destId="{52FBB055-4F1D-48CF-967E-FA1179BC58E5}" srcOrd="1" destOrd="0" presId="urn:microsoft.com/office/officeart/2005/8/layout/hProcess9"/>
    <dgm:cxn modelId="{EDC95EF4-0E96-46D8-B6C9-CB9D2BD4C3FC}" type="presParOf" srcId="{1D57A5F6-AA3A-441E-B3C8-BF65CF1EAAB8}" destId="{A75E58D0-6D0D-4857-AAEB-4117BEF093FC}" srcOrd="2" destOrd="0" presId="urn:microsoft.com/office/officeart/2005/8/layout/hProcess9"/>
    <dgm:cxn modelId="{78D7DF51-3A20-473F-A36C-07E7D3D3F743}" type="presParOf" srcId="{1D57A5F6-AA3A-441E-B3C8-BF65CF1EAAB8}" destId="{97E7176E-A2F6-4DBA-902D-5F2AC156BF7B}" srcOrd="3" destOrd="0" presId="urn:microsoft.com/office/officeart/2005/8/layout/hProcess9"/>
    <dgm:cxn modelId="{A1C15D34-AFC0-4D66-85E8-C4CF2E7050AF}" type="presParOf" srcId="{1D57A5F6-AA3A-441E-B3C8-BF65CF1EAAB8}" destId="{82C26B1A-9D9C-43AA-8429-8441A76083BC}" srcOrd="4" destOrd="0" presId="urn:microsoft.com/office/officeart/2005/8/layout/hProcess9"/>
    <dgm:cxn modelId="{6D234455-E004-41D9-BEB3-FF0F2F6B3315}" type="presParOf" srcId="{1D57A5F6-AA3A-441E-B3C8-BF65CF1EAAB8}" destId="{6AB5965D-43B7-4604-B59C-F5EAFFA979A0}" srcOrd="5" destOrd="0" presId="urn:microsoft.com/office/officeart/2005/8/layout/hProcess9"/>
    <dgm:cxn modelId="{2D14B31A-F258-4CFF-A748-71E6B0E25529}" type="presParOf" srcId="{1D57A5F6-AA3A-441E-B3C8-BF65CF1EAAB8}" destId="{2E732ED2-2B55-468A-805C-0C63D7DC3885}" srcOrd="6" destOrd="0" presId="urn:microsoft.com/office/officeart/2005/8/layout/hProcess9"/>
    <dgm:cxn modelId="{AE250CA7-C9DD-4B8D-B3D4-627A0C1D8C1F}" type="presParOf" srcId="{1D57A5F6-AA3A-441E-B3C8-BF65CF1EAAB8}" destId="{B206F6B0-9837-453D-BA86-D821FDA5BF14}" srcOrd="7" destOrd="0" presId="urn:microsoft.com/office/officeart/2005/8/layout/hProcess9"/>
    <dgm:cxn modelId="{3F38ED0E-96F9-4642-A448-D665BE87CF70}" type="presParOf" srcId="{1D57A5F6-AA3A-441E-B3C8-BF65CF1EAAB8}" destId="{770A228B-411B-4917-BD5D-7404364B76C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F607D-9E9F-49C5-9ECF-31CCF78EE146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DFEFA86-5BB2-425F-B6C4-7419E2B97C9E}">
      <dgm:prSet phldrT="[Текст]"/>
      <dgm:spPr/>
      <dgm:t>
        <a:bodyPr/>
        <a:lstStyle/>
        <a:p>
          <a:r>
            <a:rPr lang="ru-RU" dirty="0"/>
            <a:t>Подача заявки</a:t>
          </a:r>
        </a:p>
      </dgm:t>
    </dgm:pt>
    <dgm:pt modelId="{1CC26525-F35C-4405-B3D5-86F28F0FA0D7}" type="parTrans" cxnId="{5271DB21-D802-4201-AD21-1398FFE9DAF4}">
      <dgm:prSet/>
      <dgm:spPr/>
      <dgm:t>
        <a:bodyPr/>
        <a:lstStyle/>
        <a:p>
          <a:endParaRPr lang="ru-RU"/>
        </a:p>
      </dgm:t>
    </dgm:pt>
    <dgm:pt modelId="{F1B008D0-04C0-485B-AEB1-0279FD12C475}" type="sibTrans" cxnId="{5271DB21-D802-4201-AD21-1398FFE9DAF4}">
      <dgm:prSet/>
      <dgm:spPr/>
      <dgm:t>
        <a:bodyPr/>
        <a:lstStyle/>
        <a:p>
          <a:endParaRPr lang="ru-RU"/>
        </a:p>
      </dgm:t>
    </dgm:pt>
    <dgm:pt modelId="{4EC92218-9AA6-44D1-94DE-340FEF32E026}">
      <dgm:prSet phldrT="[Текст]"/>
      <dgm:spPr/>
      <dgm:t>
        <a:bodyPr/>
        <a:lstStyle/>
        <a:p>
          <a:r>
            <a:rPr lang="ru-RU" dirty="0"/>
            <a:t>Подведение итогов конкурса</a:t>
          </a:r>
        </a:p>
      </dgm:t>
    </dgm:pt>
    <dgm:pt modelId="{8A190D55-8D79-48F5-8CB0-E68CA01D9670}" type="parTrans" cxnId="{BCD1A96F-DBC2-4BB0-83EA-1C0A7E1DD701}">
      <dgm:prSet/>
      <dgm:spPr/>
      <dgm:t>
        <a:bodyPr/>
        <a:lstStyle/>
        <a:p>
          <a:endParaRPr lang="ru-RU"/>
        </a:p>
      </dgm:t>
    </dgm:pt>
    <dgm:pt modelId="{2C9E9DDF-B48B-4B26-B7D6-E539BD50806D}" type="sibTrans" cxnId="{BCD1A96F-DBC2-4BB0-83EA-1C0A7E1DD701}">
      <dgm:prSet/>
      <dgm:spPr/>
      <dgm:t>
        <a:bodyPr/>
        <a:lstStyle/>
        <a:p>
          <a:endParaRPr lang="ru-RU"/>
        </a:p>
      </dgm:t>
    </dgm:pt>
    <dgm:pt modelId="{9326D482-844A-4F01-949C-1C4215847C01}">
      <dgm:prSet phldrT="[Текст]"/>
      <dgm:spPr/>
      <dgm:t>
        <a:bodyPr/>
        <a:lstStyle/>
        <a:p>
          <a:r>
            <a:rPr lang="ru-RU" dirty="0"/>
            <a:t>Заключение договора</a:t>
          </a:r>
        </a:p>
      </dgm:t>
    </dgm:pt>
    <dgm:pt modelId="{0770696F-8E6E-4EE3-AF3C-C547AFD63A7D}" type="parTrans" cxnId="{821556F6-E725-401D-B89C-3FCB0D0F646D}">
      <dgm:prSet/>
      <dgm:spPr/>
      <dgm:t>
        <a:bodyPr/>
        <a:lstStyle/>
        <a:p>
          <a:endParaRPr lang="ru-RU"/>
        </a:p>
      </dgm:t>
    </dgm:pt>
    <dgm:pt modelId="{C8CCBF0E-584D-49F0-B531-DA7D3068BCEF}" type="sibTrans" cxnId="{821556F6-E725-401D-B89C-3FCB0D0F646D}">
      <dgm:prSet/>
      <dgm:spPr/>
      <dgm:t>
        <a:bodyPr/>
        <a:lstStyle/>
        <a:p>
          <a:endParaRPr lang="ru-RU"/>
        </a:p>
      </dgm:t>
    </dgm:pt>
    <dgm:pt modelId="{3661A03A-5862-43EE-BD13-5607C0DA65CF}">
      <dgm:prSet phldrT="[Текст]"/>
      <dgm:spPr/>
      <dgm:t>
        <a:bodyPr/>
        <a:lstStyle/>
        <a:p>
          <a:r>
            <a:rPr lang="ru-RU" dirty="0"/>
            <a:t>Выполнение</a:t>
          </a:r>
        </a:p>
      </dgm:t>
    </dgm:pt>
    <dgm:pt modelId="{68759AF5-D175-432C-87B0-75AD5D285553}" type="parTrans" cxnId="{6C71801D-214F-43F1-B447-A14342BFDF24}">
      <dgm:prSet/>
      <dgm:spPr/>
      <dgm:t>
        <a:bodyPr/>
        <a:lstStyle/>
        <a:p>
          <a:endParaRPr lang="ru-RU"/>
        </a:p>
      </dgm:t>
    </dgm:pt>
    <dgm:pt modelId="{E2CF148A-C88F-41C7-86DA-C26E39553464}" type="sibTrans" cxnId="{6C71801D-214F-43F1-B447-A14342BFDF24}">
      <dgm:prSet/>
      <dgm:spPr/>
      <dgm:t>
        <a:bodyPr/>
        <a:lstStyle/>
        <a:p>
          <a:endParaRPr lang="ru-RU"/>
        </a:p>
      </dgm:t>
    </dgm:pt>
    <dgm:pt modelId="{F91AF256-CCDD-4858-B874-E4B41A4EC2E3}">
      <dgm:prSet phldrT="[Текст]"/>
      <dgm:spPr/>
      <dgm:t>
        <a:bodyPr/>
        <a:lstStyle/>
        <a:p>
          <a:r>
            <a:rPr lang="ru-RU" dirty="0"/>
            <a:t>Подготовка отчетности</a:t>
          </a:r>
        </a:p>
      </dgm:t>
    </dgm:pt>
    <dgm:pt modelId="{07EE90BC-6AE2-4E29-9809-1160DA8E4C8F}" type="parTrans" cxnId="{B5567B58-3735-49F3-84DC-ABA466313599}">
      <dgm:prSet/>
      <dgm:spPr/>
      <dgm:t>
        <a:bodyPr/>
        <a:lstStyle/>
        <a:p>
          <a:endParaRPr lang="ru-RU"/>
        </a:p>
      </dgm:t>
    </dgm:pt>
    <dgm:pt modelId="{9B355C58-A979-4ABE-B1A9-20794A0D2D02}" type="sibTrans" cxnId="{B5567B58-3735-49F3-84DC-ABA466313599}">
      <dgm:prSet/>
      <dgm:spPr/>
      <dgm:t>
        <a:bodyPr/>
        <a:lstStyle/>
        <a:p>
          <a:endParaRPr lang="ru-RU"/>
        </a:p>
      </dgm:t>
    </dgm:pt>
    <dgm:pt modelId="{7F73A978-92C6-4E39-8F73-36B322DFF710}" type="pres">
      <dgm:prSet presAssocID="{4CBF607D-9E9F-49C5-9ECF-31CCF78EE146}" presName="Name0" presStyleCnt="0">
        <dgm:presLayoutVars>
          <dgm:dir/>
          <dgm:resizeHandles val="exact"/>
        </dgm:presLayoutVars>
      </dgm:prSet>
      <dgm:spPr/>
    </dgm:pt>
    <dgm:pt modelId="{5E64B329-6DAE-45F3-9712-00C11D7C5D22}" type="pres">
      <dgm:prSet presAssocID="{3DFEFA86-5BB2-425F-B6C4-7419E2B97C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7D831-00AA-4D02-B34B-2C0B8069FE8B}" type="pres">
      <dgm:prSet presAssocID="{F1B008D0-04C0-485B-AEB1-0279FD12C47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F78E7FC-F244-46B0-BF65-DA7661ECB4D6}" type="pres">
      <dgm:prSet presAssocID="{F1B008D0-04C0-485B-AEB1-0279FD12C47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063817A-A453-420F-9EBF-CE3925494684}" type="pres">
      <dgm:prSet presAssocID="{4EC92218-9AA6-44D1-94DE-340FEF32E0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ED51C-36A9-41B1-8C81-5FD005289803}" type="pres">
      <dgm:prSet presAssocID="{2C9E9DDF-B48B-4B26-B7D6-E539BD50806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6EFD6CA-D0E0-4AE8-80A2-7E3D6651CB9F}" type="pres">
      <dgm:prSet presAssocID="{2C9E9DDF-B48B-4B26-B7D6-E539BD50806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473BA7D-2DEC-4DDF-9853-8F1216903208}" type="pres">
      <dgm:prSet presAssocID="{9326D482-844A-4F01-949C-1C4215847C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727B9-85FF-493E-9B36-4DD1F769C0D7}" type="pres">
      <dgm:prSet presAssocID="{C8CCBF0E-584D-49F0-B531-DA7D3068BCE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78D6680-A08D-49F4-8F94-E1CB65000B5D}" type="pres">
      <dgm:prSet presAssocID="{C8CCBF0E-584D-49F0-B531-DA7D3068BCE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BD0226B-83A4-4105-B373-60000C599F87}" type="pres">
      <dgm:prSet presAssocID="{3661A03A-5862-43EE-BD13-5607C0DA65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B7B10-1FE4-400C-A4BD-D20A39CE9E86}" type="pres">
      <dgm:prSet presAssocID="{E2CF148A-C88F-41C7-86DA-C26E3955346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A2D5FA9-93E4-4A3A-B95A-EF9A4D5151CF}" type="pres">
      <dgm:prSet presAssocID="{E2CF148A-C88F-41C7-86DA-C26E3955346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9570112-6583-427E-9307-945FF09C1C95}" type="pres">
      <dgm:prSet presAssocID="{F91AF256-CCDD-4858-B874-E4B41A4EC2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35A0F-21A5-417E-B025-1EF5C6E27F8B}" type="presOf" srcId="{F1B008D0-04C0-485B-AEB1-0279FD12C475}" destId="{AA47D831-00AA-4D02-B34B-2C0B8069FE8B}" srcOrd="0" destOrd="0" presId="urn:microsoft.com/office/officeart/2005/8/layout/process1"/>
    <dgm:cxn modelId="{749918C2-7F17-4B21-A590-7D33DFB543A0}" type="presOf" srcId="{C8CCBF0E-584D-49F0-B531-DA7D3068BCEF}" destId="{F36727B9-85FF-493E-9B36-4DD1F769C0D7}" srcOrd="0" destOrd="0" presId="urn:microsoft.com/office/officeart/2005/8/layout/process1"/>
    <dgm:cxn modelId="{3F4D717E-B916-445C-ADF1-039F16F51C3F}" type="presOf" srcId="{F91AF256-CCDD-4858-B874-E4B41A4EC2E3}" destId="{19570112-6583-427E-9307-945FF09C1C95}" srcOrd="0" destOrd="0" presId="urn:microsoft.com/office/officeart/2005/8/layout/process1"/>
    <dgm:cxn modelId="{6C71801D-214F-43F1-B447-A14342BFDF24}" srcId="{4CBF607D-9E9F-49C5-9ECF-31CCF78EE146}" destId="{3661A03A-5862-43EE-BD13-5607C0DA65CF}" srcOrd="3" destOrd="0" parTransId="{68759AF5-D175-432C-87B0-75AD5D285553}" sibTransId="{E2CF148A-C88F-41C7-86DA-C26E39553464}"/>
    <dgm:cxn modelId="{BCD1A96F-DBC2-4BB0-83EA-1C0A7E1DD701}" srcId="{4CBF607D-9E9F-49C5-9ECF-31CCF78EE146}" destId="{4EC92218-9AA6-44D1-94DE-340FEF32E026}" srcOrd="1" destOrd="0" parTransId="{8A190D55-8D79-48F5-8CB0-E68CA01D9670}" sibTransId="{2C9E9DDF-B48B-4B26-B7D6-E539BD50806D}"/>
    <dgm:cxn modelId="{1733564B-EB62-4F9F-BFA0-31C7EBCC2103}" type="presOf" srcId="{E2CF148A-C88F-41C7-86DA-C26E39553464}" destId="{8E8B7B10-1FE4-400C-A4BD-D20A39CE9E86}" srcOrd="0" destOrd="0" presId="urn:microsoft.com/office/officeart/2005/8/layout/process1"/>
    <dgm:cxn modelId="{CD3DBBC3-03C4-4F2E-9BC9-7DCAD4149119}" type="presOf" srcId="{4CBF607D-9E9F-49C5-9ECF-31CCF78EE146}" destId="{7F73A978-92C6-4E39-8F73-36B322DFF710}" srcOrd="0" destOrd="0" presId="urn:microsoft.com/office/officeart/2005/8/layout/process1"/>
    <dgm:cxn modelId="{821556F6-E725-401D-B89C-3FCB0D0F646D}" srcId="{4CBF607D-9E9F-49C5-9ECF-31CCF78EE146}" destId="{9326D482-844A-4F01-949C-1C4215847C01}" srcOrd="2" destOrd="0" parTransId="{0770696F-8E6E-4EE3-AF3C-C547AFD63A7D}" sibTransId="{C8CCBF0E-584D-49F0-B531-DA7D3068BCEF}"/>
    <dgm:cxn modelId="{F7F7CA27-AD1A-4573-831A-43E518135EB4}" type="presOf" srcId="{2C9E9DDF-B48B-4B26-B7D6-E539BD50806D}" destId="{B53ED51C-36A9-41B1-8C81-5FD005289803}" srcOrd="0" destOrd="0" presId="urn:microsoft.com/office/officeart/2005/8/layout/process1"/>
    <dgm:cxn modelId="{767BA041-8A86-4E3F-827E-C2BE6CC47653}" type="presOf" srcId="{9326D482-844A-4F01-949C-1C4215847C01}" destId="{5473BA7D-2DEC-4DDF-9853-8F1216903208}" srcOrd="0" destOrd="0" presId="urn:microsoft.com/office/officeart/2005/8/layout/process1"/>
    <dgm:cxn modelId="{02067CB5-16CA-4E08-BF25-281155EFD19B}" type="presOf" srcId="{3661A03A-5862-43EE-BD13-5607C0DA65CF}" destId="{7BD0226B-83A4-4105-B373-60000C599F87}" srcOrd="0" destOrd="0" presId="urn:microsoft.com/office/officeart/2005/8/layout/process1"/>
    <dgm:cxn modelId="{64EFAD2D-2FE8-4892-A807-7251DEBE9CAA}" type="presOf" srcId="{C8CCBF0E-584D-49F0-B531-DA7D3068BCEF}" destId="{778D6680-A08D-49F4-8F94-E1CB65000B5D}" srcOrd="1" destOrd="0" presId="urn:microsoft.com/office/officeart/2005/8/layout/process1"/>
    <dgm:cxn modelId="{B5567B58-3735-49F3-84DC-ABA466313599}" srcId="{4CBF607D-9E9F-49C5-9ECF-31CCF78EE146}" destId="{F91AF256-CCDD-4858-B874-E4B41A4EC2E3}" srcOrd="4" destOrd="0" parTransId="{07EE90BC-6AE2-4E29-9809-1160DA8E4C8F}" sibTransId="{9B355C58-A979-4ABE-B1A9-20794A0D2D02}"/>
    <dgm:cxn modelId="{DA2582FA-750C-4F2E-87C0-8952DD071A28}" type="presOf" srcId="{4EC92218-9AA6-44D1-94DE-340FEF32E026}" destId="{8063817A-A453-420F-9EBF-CE3925494684}" srcOrd="0" destOrd="0" presId="urn:microsoft.com/office/officeart/2005/8/layout/process1"/>
    <dgm:cxn modelId="{17D1F783-B9E8-4BB0-9880-27995FAB1B19}" type="presOf" srcId="{2C9E9DDF-B48B-4B26-B7D6-E539BD50806D}" destId="{F6EFD6CA-D0E0-4AE8-80A2-7E3D6651CB9F}" srcOrd="1" destOrd="0" presId="urn:microsoft.com/office/officeart/2005/8/layout/process1"/>
    <dgm:cxn modelId="{5271DB21-D802-4201-AD21-1398FFE9DAF4}" srcId="{4CBF607D-9E9F-49C5-9ECF-31CCF78EE146}" destId="{3DFEFA86-5BB2-425F-B6C4-7419E2B97C9E}" srcOrd="0" destOrd="0" parTransId="{1CC26525-F35C-4405-B3D5-86F28F0FA0D7}" sibTransId="{F1B008D0-04C0-485B-AEB1-0279FD12C475}"/>
    <dgm:cxn modelId="{C4349338-EF27-4E4B-907D-813A552BABEF}" type="presOf" srcId="{3DFEFA86-5BB2-425F-B6C4-7419E2B97C9E}" destId="{5E64B329-6DAE-45F3-9712-00C11D7C5D22}" srcOrd="0" destOrd="0" presId="urn:microsoft.com/office/officeart/2005/8/layout/process1"/>
    <dgm:cxn modelId="{A0894F6E-4FF2-4F9C-97DF-5D384C7291BD}" type="presOf" srcId="{E2CF148A-C88F-41C7-86DA-C26E39553464}" destId="{EA2D5FA9-93E4-4A3A-B95A-EF9A4D5151CF}" srcOrd="1" destOrd="0" presId="urn:microsoft.com/office/officeart/2005/8/layout/process1"/>
    <dgm:cxn modelId="{50C134B6-C000-465C-8D20-44DFF6BE76AD}" type="presOf" srcId="{F1B008D0-04C0-485B-AEB1-0279FD12C475}" destId="{6F78E7FC-F244-46B0-BF65-DA7661ECB4D6}" srcOrd="1" destOrd="0" presId="urn:microsoft.com/office/officeart/2005/8/layout/process1"/>
    <dgm:cxn modelId="{AB170713-B18D-4121-AF1C-108F6EF3A408}" type="presParOf" srcId="{7F73A978-92C6-4E39-8F73-36B322DFF710}" destId="{5E64B329-6DAE-45F3-9712-00C11D7C5D22}" srcOrd="0" destOrd="0" presId="urn:microsoft.com/office/officeart/2005/8/layout/process1"/>
    <dgm:cxn modelId="{341F442A-5814-4F52-97C4-BCE0E24E4EBC}" type="presParOf" srcId="{7F73A978-92C6-4E39-8F73-36B322DFF710}" destId="{AA47D831-00AA-4D02-B34B-2C0B8069FE8B}" srcOrd="1" destOrd="0" presId="urn:microsoft.com/office/officeart/2005/8/layout/process1"/>
    <dgm:cxn modelId="{27449CD2-9372-4DBC-BD2D-9F165ED598FA}" type="presParOf" srcId="{AA47D831-00AA-4D02-B34B-2C0B8069FE8B}" destId="{6F78E7FC-F244-46B0-BF65-DA7661ECB4D6}" srcOrd="0" destOrd="0" presId="urn:microsoft.com/office/officeart/2005/8/layout/process1"/>
    <dgm:cxn modelId="{1C37E22E-BEE7-48FC-9E22-F01FF6B4EF47}" type="presParOf" srcId="{7F73A978-92C6-4E39-8F73-36B322DFF710}" destId="{8063817A-A453-420F-9EBF-CE3925494684}" srcOrd="2" destOrd="0" presId="urn:microsoft.com/office/officeart/2005/8/layout/process1"/>
    <dgm:cxn modelId="{2E85F85F-66DD-4868-982B-E5DAA6180362}" type="presParOf" srcId="{7F73A978-92C6-4E39-8F73-36B322DFF710}" destId="{B53ED51C-36A9-41B1-8C81-5FD005289803}" srcOrd="3" destOrd="0" presId="urn:microsoft.com/office/officeart/2005/8/layout/process1"/>
    <dgm:cxn modelId="{9F15F9B0-7FA8-4E44-B7B1-8E28C19279D6}" type="presParOf" srcId="{B53ED51C-36A9-41B1-8C81-5FD005289803}" destId="{F6EFD6CA-D0E0-4AE8-80A2-7E3D6651CB9F}" srcOrd="0" destOrd="0" presId="urn:microsoft.com/office/officeart/2005/8/layout/process1"/>
    <dgm:cxn modelId="{CE24DF0F-D45D-4260-A20D-7B7E6E694725}" type="presParOf" srcId="{7F73A978-92C6-4E39-8F73-36B322DFF710}" destId="{5473BA7D-2DEC-4DDF-9853-8F1216903208}" srcOrd="4" destOrd="0" presId="urn:microsoft.com/office/officeart/2005/8/layout/process1"/>
    <dgm:cxn modelId="{354ED526-BEDC-4385-9285-CB7BDAD2FFEB}" type="presParOf" srcId="{7F73A978-92C6-4E39-8F73-36B322DFF710}" destId="{F36727B9-85FF-493E-9B36-4DD1F769C0D7}" srcOrd="5" destOrd="0" presId="urn:microsoft.com/office/officeart/2005/8/layout/process1"/>
    <dgm:cxn modelId="{2DA3452E-53C7-41E6-98F2-F1CA47B0A483}" type="presParOf" srcId="{F36727B9-85FF-493E-9B36-4DD1F769C0D7}" destId="{778D6680-A08D-49F4-8F94-E1CB65000B5D}" srcOrd="0" destOrd="0" presId="urn:microsoft.com/office/officeart/2005/8/layout/process1"/>
    <dgm:cxn modelId="{7F2A19F7-9F91-43DE-8D5A-E0FAA8381C16}" type="presParOf" srcId="{7F73A978-92C6-4E39-8F73-36B322DFF710}" destId="{7BD0226B-83A4-4105-B373-60000C599F87}" srcOrd="6" destOrd="0" presId="urn:microsoft.com/office/officeart/2005/8/layout/process1"/>
    <dgm:cxn modelId="{542F13CA-35EC-4B0F-B62D-8EB6785E9D02}" type="presParOf" srcId="{7F73A978-92C6-4E39-8F73-36B322DFF710}" destId="{8E8B7B10-1FE4-400C-A4BD-D20A39CE9E86}" srcOrd="7" destOrd="0" presId="urn:microsoft.com/office/officeart/2005/8/layout/process1"/>
    <dgm:cxn modelId="{49A27F7D-8DF6-4626-BF07-383A43972723}" type="presParOf" srcId="{8E8B7B10-1FE4-400C-A4BD-D20A39CE9E86}" destId="{EA2D5FA9-93E4-4A3A-B95A-EF9A4D5151CF}" srcOrd="0" destOrd="0" presId="urn:microsoft.com/office/officeart/2005/8/layout/process1"/>
    <dgm:cxn modelId="{A0D27A80-E371-484D-A2DD-8CC5C8DE8735}" type="presParOf" srcId="{7F73A978-92C6-4E39-8F73-36B322DFF710}" destId="{19570112-6583-427E-9307-945FF09C1C9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C7A0D-BC40-4505-B797-5659510C18B9}">
      <dsp:nvSpPr>
        <dsp:cNvPr id="0" name=""/>
        <dsp:cNvSpPr/>
      </dsp:nvSpPr>
      <dsp:spPr>
        <a:xfrm>
          <a:off x="626469" y="0"/>
          <a:ext cx="7099988" cy="3312368"/>
        </a:xfrm>
        <a:prstGeom prst="rightArrow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F0DCDB6F-053C-4ED5-BD08-F5D446C0498F}">
      <dsp:nvSpPr>
        <dsp:cNvPr id="0" name=""/>
        <dsp:cNvSpPr/>
      </dsp:nvSpPr>
      <dsp:spPr>
        <a:xfrm>
          <a:off x="3670" y="993710"/>
          <a:ext cx="1604920" cy="1324947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Подача заявки</a:t>
          </a:r>
          <a:endParaRPr lang="ru-RU" sz="1300" kern="1200" dirty="0"/>
        </a:p>
      </dsp:txBody>
      <dsp:txXfrm>
        <a:off x="68349" y="1058389"/>
        <a:ext cx="1475562" cy="1195589"/>
      </dsp:txXfrm>
    </dsp:sp>
    <dsp:sp modelId="{A75E58D0-6D0D-4857-AAEB-4117BEF093FC}">
      <dsp:nvSpPr>
        <dsp:cNvPr id="0" name=""/>
        <dsp:cNvSpPr/>
      </dsp:nvSpPr>
      <dsp:spPr>
        <a:xfrm>
          <a:off x="1688837" y="993710"/>
          <a:ext cx="1604920" cy="1324947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Подготовка презентации и текста доклада</a:t>
          </a:r>
          <a:endParaRPr lang="ru-RU" sz="1300" kern="1200" dirty="0"/>
        </a:p>
      </dsp:txBody>
      <dsp:txXfrm>
        <a:off x="1753516" y="1058389"/>
        <a:ext cx="1475562" cy="1195589"/>
      </dsp:txXfrm>
    </dsp:sp>
    <dsp:sp modelId="{82C26B1A-9D9C-43AA-8429-8441A76083BC}">
      <dsp:nvSpPr>
        <dsp:cNvPr id="0" name=""/>
        <dsp:cNvSpPr/>
      </dsp:nvSpPr>
      <dsp:spPr>
        <a:xfrm>
          <a:off x="3374003" y="993710"/>
          <a:ext cx="1604920" cy="1324947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Выступление</a:t>
          </a:r>
          <a:endParaRPr lang="ru-RU" sz="1300" kern="1200" dirty="0"/>
        </a:p>
      </dsp:txBody>
      <dsp:txXfrm>
        <a:off x="3438682" y="1058389"/>
        <a:ext cx="1475562" cy="1195589"/>
      </dsp:txXfrm>
    </dsp:sp>
    <dsp:sp modelId="{2E732ED2-2B55-468A-805C-0C63D7DC3885}">
      <dsp:nvSpPr>
        <dsp:cNvPr id="0" name=""/>
        <dsp:cNvSpPr/>
      </dsp:nvSpPr>
      <dsp:spPr>
        <a:xfrm>
          <a:off x="5059170" y="993710"/>
          <a:ext cx="1604920" cy="1324947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Ответы на вопросы</a:t>
          </a:r>
          <a:endParaRPr lang="ru-RU" sz="1300" kern="1200" dirty="0"/>
        </a:p>
      </dsp:txBody>
      <dsp:txXfrm>
        <a:off x="5123849" y="1058389"/>
        <a:ext cx="1475562" cy="1195589"/>
      </dsp:txXfrm>
    </dsp:sp>
    <dsp:sp modelId="{770A228B-411B-4917-BD5D-7404364B76CE}">
      <dsp:nvSpPr>
        <dsp:cNvPr id="0" name=""/>
        <dsp:cNvSpPr/>
      </dsp:nvSpPr>
      <dsp:spPr>
        <a:xfrm>
          <a:off x="6744336" y="993710"/>
          <a:ext cx="1604920" cy="1324947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Корректировка материалов и их подготовка к использованию в научной деятельности</a:t>
          </a:r>
          <a:endParaRPr lang="ru-RU" sz="1300" kern="1200" dirty="0"/>
        </a:p>
      </dsp:txBody>
      <dsp:txXfrm>
        <a:off x="6809015" y="1058389"/>
        <a:ext cx="1475562" cy="1195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4B329-6DAE-45F3-9712-00C11D7C5D22}">
      <dsp:nvSpPr>
        <dsp:cNvPr id="0" name=""/>
        <dsp:cNvSpPr/>
      </dsp:nvSpPr>
      <dsp:spPr>
        <a:xfrm>
          <a:off x="4018" y="778420"/>
          <a:ext cx="1245691" cy="747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Подача заявки</a:t>
          </a:r>
        </a:p>
      </dsp:txBody>
      <dsp:txXfrm>
        <a:off x="25909" y="800311"/>
        <a:ext cx="1201909" cy="703632"/>
      </dsp:txXfrm>
    </dsp:sp>
    <dsp:sp modelId="{AA47D831-00AA-4D02-B34B-2C0B8069FE8B}">
      <dsp:nvSpPr>
        <dsp:cNvPr id="0" name=""/>
        <dsp:cNvSpPr/>
      </dsp:nvSpPr>
      <dsp:spPr>
        <a:xfrm>
          <a:off x="1374278" y="997662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374278" y="1059448"/>
        <a:ext cx="184860" cy="185359"/>
      </dsp:txXfrm>
    </dsp:sp>
    <dsp:sp modelId="{8063817A-A453-420F-9EBF-CE3925494684}">
      <dsp:nvSpPr>
        <dsp:cNvPr id="0" name=""/>
        <dsp:cNvSpPr/>
      </dsp:nvSpPr>
      <dsp:spPr>
        <a:xfrm>
          <a:off x="1747986" y="778420"/>
          <a:ext cx="1245691" cy="747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Подведение итогов конкурса</a:t>
          </a:r>
        </a:p>
      </dsp:txBody>
      <dsp:txXfrm>
        <a:off x="1769877" y="800311"/>
        <a:ext cx="1201909" cy="703632"/>
      </dsp:txXfrm>
    </dsp:sp>
    <dsp:sp modelId="{B53ED51C-36A9-41B1-8C81-5FD005289803}">
      <dsp:nvSpPr>
        <dsp:cNvPr id="0" name=""/>
        <dsp:cNvSpPr/>
      </dsp:nvSpPr>
      <dsp:spPr>
        <a:xfrm>
          <a:off x="3118246" y="997662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118246" y="1059448"/>
        <a:ext cx="184860" cy="185359"/>
      </dsp:txXfrm>
    </dsp:sp>
    <dsp:sp modelId="{5473BA7D-2DEC-4DDF-9853-8F1216903208}">
      <dsp:nvSpPr>
        <dsp:cNvPr id="0" name=""/>
        <dsp:cNvSpPr/>
      </dsp:nvSpPr>
      <dsp:spPr>
        <a:xfrm>
          <a:off x="3491954" y="778420"/>
          <a:ext cx="1245691" cy="747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Заключение договора</a:t>
          </a:r>
        </a:p>
      </dsp:txBody>
      <dsp:txXfrm>
        <a:off x="3513845" y="800311"/>
        <a:ext cx="1201909" cy="703632"/>
      </dsp:txXfrm>
    </dsp:sp>
    <dsp:sp modelId="{F36727B9-85FF-493E-9B36-4DD1F769C0D7}">
      <dsp:nvSpPr>
        <dsp:cNvPr id="0" name=""/>
        <dsp:cNvSpPr/>
      </dsp:nvSpPr>
      <dsp:spPr>
        <a:xfrm>
          <a:off x="4862214" y="997662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862214" y="1059448"/>
        <a:ext cx="184860" cy="185359"/>
      </dsp:txXfrm>
    </dsp:sp>
    <dsp:sp modelId="{7BD0226B-83A4-4105-B373-60000C599F87}">
      <dsp:nvSpPr>
        <dsp:cNvPr id="0" name=""/>
        <dsp:cNvSpPr/>
      </dsp:nvSpPr>
      <dsp:spPr>
        <a:xfrm>
          <a:off x="5235922" y="778420"/>
          <a:ext cx="1245691" cy="747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Выполнение</a:t>
          </a:r>
        </a:p>
      </dsp:txBody>
      <dsp:txXfrm>
        <a:off x="5257813" y="800311"/>
        <a:ext cx="1201909" cy="703632"/>
      </dsp:txXfrm>
    </dsp:sp>
    <dsp:sp modelId="{8E8B7B10-1FE4-400C-A4BD-D20A39CE9E86}">
      <dsp:nvSpPr>
        <dsp:cNvPr id="0" name=""/>
        <dsp:cNvSpPr/>
      </dsp:nvSpPr>
      <dsp:spPr>
        <a:xfrm>
          <a:off x="6606182" y="997662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606182" y="1059448"/>
        <a:ext cx="184860" cy="185359"/>
      </dsp:txXfrm>
    </dsp:sp>
    <dsp:sp modelId="{19570112-6583-427E-9307-945FF09C1C95}">
      <dsp:nvSpPr>
        <dsp:cNvPr id="0" name=""/>
        <dsp:cNvSpPr/>
      </dsp:nvSpPr>
      <dsp:spPr>
        <a:xfrm>
          <a:off x="6979890" y="778420"/>
          <a:ext cx="1245691" cy="747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Подготовка отчетности</a:t>
          </a:r>
        </a:p>
      </dsp:txBody>
      <dsp:txXfrm>
        <a:off x="7001781" y="800311"/>
        <a:ext cx="1201909" cy="703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23D1A6-BB37-4A93-9DAE-62712B94D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6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ACF67-6919-4AFE-9D99-AE92A7DAE969}" type="slidenum">
              <a:rPr lang="ru-RU" smtClean="0"/>
              <a:pPr eaLnBrk="1" hangingPunct="1"/>
              <a:t>1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2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ACF67-6919-4AFE-9D99-AE92A7DAE969}" type="slidenum">
              <a:rPr lang="ru-RU" smtClean="0"/>
              <a:pPr eaLnBrk="1" hangingPunct="1"/>
              <a:t>8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2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67411-A010-4CA9-9D59-880116770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529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17A2-470E-430D-A9D4-F3D6FD2B1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8524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78B6-F09B-4E7B-8D3A-8F70E98C2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022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B4F2-6834-4BB5-AAA3-99E1CBF16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759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3EDA-A36D-4FB0-B095-913C17CF7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940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5D2F5-4453-4826-8A0E-BB1E85B51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168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97E65-B814-4C27-9EA6-22469AB97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651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E412-6F78-42B4-86F3-F7833D437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676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29308-39B8-456B-B828-209C5D9AD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975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CB6B-710F-48BF-A172-2038E9B4F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496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CC318-9769-4966-AAA7-3717D93DD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174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13CB29-696F-4591-B118-AC565E60C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rize-gub.uran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913" y="1773238"/>
            <a:ext cx="6400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sz="3200" b="1" dirty="0">
              <a:solidFill>
                <a:srgbClr val="3333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7" y="2204864"/>
            <a:ext cx="7302896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КОНФЕРЕНЦИЯХ РАЗЛИЧНОГО УРОВНЯ</a:t>
            </a: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27" y="207034"/>
            <a:ext cx="3537018" cy="1481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4041" y="441694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20-21 мая 2022 года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45CB5E-B5CF-EDE3-E3D1-8B4F6E32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на предоставление грантов ОАО «РЖД» для молодых ученых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670E2F-49CA-0117-1068-E8572E800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424115"/>
            <a:ext cx="871296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>
                <a:solidFill>
                  <a:schemeClr val="accent6"/>
                </a:solidFill>
              </a:rPr>
              <a:t>Итоги конкурса 2021 года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accent6"/>
                </a:solidFill>
              </a:rPr>
              <a:t>Первое место присуждено проекту «Система для предотвращения столкновений на железнодорожных переездах при вынужденной остановке на нем автотранспорта».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accent6"/>
                </a:solidFill>
              </a:rPr>
              <a:t>Автор — А.Н. Попов, федеральное государственное бюджетное образовательное учреждение высшего образования «Уральский государственный университет путей сообщения».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accent6"/>
                </a:solidFill>
              </a:rPr>
              <a:t>Второе место завоевал проект «Разработка программного комплекса для имитационного моделирования системы тягового электроснабжения с возможностью учета накопителей электрической энергии».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accent6"/>
                </a:solidFill>
              </a:rPr>
              <a:t>Автор — М.В. Ярославцев, федеральное государственное бюджетное образовательное учреждение высшего образования «Новосибирский государственный технический университет».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accent6"/>
                </a:solidFill>
              </a:rPr>
              <a:t>Третье место присуждено проекту «Улучшение экологических и технико-экономических характеристик энергетических установок подвижного состава путем конвертации дизельного топлива в водородсодержащий синтез-газ».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accent6"/>
                </a:solidFill>
              </a:rPr>
              <a:t>Автор — Е.С. Зинченко, федеральное государственное бюджетное образовательное учреждение высшего образования «Сибирский государственный университет путей сообщения».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058251B-2C9A-B877-7C91-2C5F7D7A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34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F8CDBA-442F-A35A-96FB-CED50365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на предоставление грантов ОАО «РЖД» для молодых ученых. Процесс выполнения</a:t>
            </a:r>
            <a:endParaRPr lang="ru-RU" sz="24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2FE8782D-7E4B-D452-0143-514340D32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200273"/>
              </p:ext>
            </p:extLst>
          </p:nvPr>
        </p:nvGraphicFramePr>
        <p:xfrm>
          <a:off x="457200" y="1268760"/>
          <a:ext cx="82296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0433E5B-7003-1DF4-0617-F0F7004E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BA7953-EBC1-6DC2-E119-D35F7C59884D}"/>
              </a:ext>
            </a:extLst>
          </p:cNvPr>
          <p:cNvSpPr txBox="1"/>
          <p:nvPr/>
        </p:nvSpPr>
        <p:spPr>
          <a:xfrm>
            <a:off x="457200" y="3356992"/>
            <a:ext cx="822960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/>
                </a:solidFill>
              </a:rPr>
              <a:t>Для участия в конкурсе претенденты направляют в Центр научно-технической информации и библиотек заявки по установленной форме, анкеты участников коллектива, а также презентации своих проектов. Объем презентации не должен превышать 15 слайдов.</a:t>
            </a:r>
          </a:p>
        </p:txBody>
      </p:sp>
    </p:spTree>
    <p:extLst>
      <p:ext uri="{BB962C8B-B14F-4D97-AF65-F5344CB8AC3E}">
        <p14:creationId xmlns:p14="http://schemas.microsoft.com/office/powerpoint/2010/main" val="3923239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8EF7DC-1E29-A42E-5D3F-F356B948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на предоставление грантов ОАО «РЖД» для молодых ученых. Отчетность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0B3FF2-BB31-0002-5349-619FADA4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solidFill>
                  <a:schemeClr val="accent6"/>
                </a:solidFill>
              </a:rPr>
              <a:t>Ежеквартально до 25 числа месяца, следующего за отчетным кварталом предоставить: промежуточный отчет о выполнении НИР (по ГОСТ) и промежуточный отчет о расходовании средств.</a:t>
            </a:r>
          </a:p>
          <a:p>
            <a:pPr algn="just"/>
            <a:endParaRPr lang="ru-RU" sz="2400" dirty="0">
              <a:solidFill>
                <a:schemeClr val="accent6"/>
              </a:solidFill>
            </a:endParaRPr>
          </a:p>
          <a:p>
            <a:pPr algn="just"/>
            <a:r>
              <a:rPr lang="ru-RU" sz="2400" dirty="0">
                <a:solidFill>
                  <a:schemeClr val="accent6"/>
                </a:solidFill>
              </a:rPr>
              <a:t>По итогам выполнения: итоговый отчет о выполнении НИР, итоговый отчет о расходовании средств, акт испытаний опытного образца.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582849B-A7E5-5400-4DD1-4567945E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77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5F9296-8828-3A07-5571-627E56A3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6"/>
                </a:solidFill>
              </a:rPr>
              <a:t>Существующая автоматическая переездная сигнализация не учитывает длину тормозного пути поезда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1378282-8CCE-10C3-524F-9C9B6FC5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BEAF09-2BDC-3E39-D26F-73B7C32F0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8" y="1434492"/>
            <a:ext cx="3952392" cy="22257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2082C5-9CB8-60D2-7854-F2BE2305B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26" y="3197803"/>
            <a:ext cx="3391925" cy="25439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44BA8DC-73B0-E9E5-43A7-4D2E14BA2034}"/>
              </a:ext>
            </a:extLst>
          </p:cNvPr>
          <p:cNvSpPr/>
          <p:nvPr/>
        </p:nvSpPr>
        <p:spPr>
          <a:xfrm>
            <a:off x="365840" y="3677051"/>
            <a:ext cx="43527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Столкновение поезда и грузового автомобиля на перегоне Перебор - </a:t>
            </a:r>
            <a:r>
              <a:rPr lang="ru-RU" sz="1400" dirty="0" err="1"/>
              <a:t>Кунавино</a:t>
            </a:r>
            <a:r>
              <a:rPr lang="ru-RU" sz="1400" dirty="0"/>
              <a:t> участка Екатеринбург -Каменск-Уральский 4 декабря 2012.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 результате столкновения погибла локомотивная бригада - машинист и его помощник. Водитель грузовика "MAN" был серьезно травмирован.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7651E58-D2B4-23E6-A48E-2FC3588CABF6}"/>
              </a:ext>
            </a:extLst>
          </p:cNvPr>
          <p:cNvSpPr/>
          <p:nvPr/>
        </p:nvSpPr>
        <p:spPr>
          <a:xfrm>
            <a:off x="4749329" y="1597365"/>
            <a:ext cx="40301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Столкновение пассажирского поезда с пассажирским автобусом во Владимирской области в районе Покрова 6 октября 2017 года. </a:t>
            </a:r>
            <a:r>
              <a:rPr lang="ru-RU" sz="1400" b="1" dirty="0"/>
              <a:t>У автобуса произошла поломка в момент нахождения на переезде</a:t>
            </a:r>
            <a:r>
              <a:rPr lang="ru-RU" sz="1400" dirty="0"/>
              <a:t>.</a:t>
            </a:r>
          </a:p>
          <a:p>
            <a:pPr algn="just"/>
            <a:endParaRPr lang="ru-RU" sz="1400" u="sng" dirty="0"/>
          </a:p>
          <a:p>
            <a:pPr algn="just"/>
            <a:r>
              <a:rPr lang="ru-RU" sz="1400" u="sng" dirty="0"/>
              <a:t>Число погибших </a:t>
            </a:r>
            <a:r>
              <a:rPr lang="ru-RU" sz="1400" dirty="0"/>
              <a:t>– 21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1964856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1A4ED2-2CD3-9E0A-47DF-3DB7C68F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6"/>
                </a:solidFill>
              </a:rPr>
              <a:t>Алгоритм работы предлагаемой системы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E2752ED-B438-08DB-3737-1A0F7C00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6136F40-C2FA-F008-2D86-96CDB1741BD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2" y="1600200"/>
            <a:ext cx="688603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874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79057-97BB-BE47-23BB-7FC670A4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на предоставление грантов ОАО «РЖД» для молодых ученых. Выполнение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4B952D2-7358-727A-6EDE-0F118FE5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9" name="Объект 18">
            <a:extLst>
              <a:ext uri="{FF2B5EF4-FFF2-40B4-BE49-F238E27FC236}">
                <a16:creationId xmlns="" xmlns:a16="http://schemas.microsoft.com/office/drawing/2014/main" id="{3332AA88-BFE2-485D-933E-4A57017F5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268760"/>
            <a:ext cx="8229600" cy="4513347"/>
          </a:xfrm>
        </p:spPr>
      </p:pic>
    </p:spTree>
    <p:extLst>
      <p:ext uri="{BB962C8B-B14F-4D97-AF65-F5344CB8AC3E}">
        <p14:creationId xmlns:p14="http://schemas.microsoft.com/office/powerpoint/2010/main" val="2569754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CE69C5-8053-89D2-7C0B-4AFF6A62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безопасного сопряжения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38FD6C5-F05C-7019-C984-E06ACEC7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A40282-41E2-C922-73F7-288B7431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4" y="1533052"/>
            <a:ext cx="4820783" cy="34244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C933E8C-A98F-A0AB-E282-B46E72201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697" y="1196752"/>
            <a:ext cx="2431177" cy="40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134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026399-EC8D-B841-525A-B53F51BE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безопасного сопряжения</a:t>
            </a:r>
            <a:endParaRPr lang="ru-RU" sz="2400" dirty="0"/>
          </a:p>
        </p:txBody>
      </p:sp>
      <p:pic>
        <p:nvPicPr>
          <p:cNvPr id="6" name="Объект 5" descr="Изображение выглядит как текст, электрон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F1D3D81-6043-EBFA-0856-9ECF7057E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4944"/>
            <a:ext cx="3953043" cy="3748111"/>
          </a:xfr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4E6BE20-A792-D971-A296-E73B39C3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A3893BE-D904-C026-2CFD-C641DE82A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11360"/>
            <a:ext cx="4639954" cy="36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3910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44824"/>
            <a:ext cx="8496944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/>
                </a:solidFill>
              </a:rPr>
              <a:t>Премии Губернатора Свердловской области для молодых ученых присуждаются на конкурсной основе молодым ученым, в том числе аспирантам, работающим в научных организациях или высших учебных заведениях Свердловской области, за крупные научные работы фундаментального характера в виде опубликованных монографий или циклов статей в ведущих отечественных или зарубежных изданиях, а также за работы, имеющие конкретные научно-прикладные, в том числе экономические результаты.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F16DF3-DDD6-412B-1CA5-2C829627C5EF}"/>
              </a:ext>
            </a:extLst>
          </p:cNvPr>
          <p:cNvSpPr txBox="1"/>
          <p:nvPr/>
        </p:nvSpPr>
        <p:spPr>
          <a:xfrm>
            <a:off x="863588" y="260648"/>
            <a:ext cx="7416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Премия Губернатора Свердловской области для молодых ученых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090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соответствии с Указом Губернатора Свердловской области в 2022 году конкурс объявляется по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утвержденным номинациям:</a:t>
            </a:r>
          </a:p>
          <a:p>
            <a:endParaRPr lang="ru-RU" sz="1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механики, машиноведения и машиностроения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информатики, телекоммуникаций и систем управления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электрофизики и энергетики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теоретической физики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6)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экспериментальной физики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7)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технических наук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8)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инженерных наук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химии твердого тела и электрохимии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10)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неорганической и органической химии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11)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металлургии и металловедения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12)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общей биологии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13)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охраны природы и воспроизводства биологических ресурсов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14)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наук о Земле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15)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охраны окружающей среды и рационального природопользования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16)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физиологии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17)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медицины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18)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педагогических и психологических наук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19)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гуманитарных наук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экономики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21)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юриспруденции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22) за лучшую работу в области </a:t>
            </a:r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сельскохозяйственных наук</a:t>
            </a: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89762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Всего в 2022 году присуждается 22 премии, по одной в каждой номинации, в размере 200 тысяч рублей каждая (сумма премии, получаемая налогоплательщиком, не подлежит налогообложению).</a:t>
            </a:r>
          </a:p>
        </p:txBody>
      </p:sp>
    </p:spTree>
    <p:extLst>
      <p:ext uri="{BB962C8B-B14F-4D97-AF65-F5344CB8AC3E}">
        <p14:creationId xmlns:p14="http://schemas.microsoft.com/office/powerpoint/2010/main" val="995420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74858496"/>
              </p:ext>
            </p:extLst>
          </p:nvPr>
        </p:nvGraphicFramePr>
        <p:xfrm>
          <a:off x="395536" y="1196752"/>
          <a:ext cx="83529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30482"/>
                </a:solidFill>
              </a:rPr>
              <a:t>Участие в конференциях различного уровня</a:t>
            </a:r>
            <a:endParaRPr lang="ru-RU" dirty="0">
              <a:solidFill>
                <a:srgbClr val="13048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97" y="3861048"/>
            <a:ext cx="323777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888" y="836712"/>
            <a:ext cx="8208912" cy="455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accent6"/>
                </a:solidFill>
              </a:rPr>
              <a:t>Срок представления работ на конкурс – до 1 ноября 2021 года.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accent6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accent6"/>
                </a:solidFill>
              </a:rPr>
              <a:t>Выдвижение работ на соискание премий осуществляют Президиум Уральского отделения Российской академии наук, объединенные ученые советы по областям наук Уральского отделения Российской академии наук, </a:t>
            </a:r>
            <a:r>
              <a:rPr lang="ru-RU" b="1" dirty="0">
                <a:solidFill>
                  <a:schemeClr val="accent6"/>
                </a:solidFill>
              </a:rPr>
              <a:t>ученые советы</a:t>
            </a:r>
            <a:r>
              <a:rPr lang="ru-RU" dirty="0">
                <a:solidFill>
                  <a:schemeClr val="accent6"/>
                </a:solidFill>
              </a:rPr>
              <a:t> научных организаций и </a:t>
            </a:r>
            <a:r>
              <a:rPr lang="ru-RU" b="1" dirty="0">
                <a:solidFill>
                  <a:schemeClr val="accent6"/>
                </a:solidFill>
              </a:rPr>
              <a:t>высших учебных заведений</a:t>
            </a:r>
            <a:r>
              <a:rPr lang="ru-RU" dirty="0">
                <a:solidFill>
                  <a:schemeClr val="accent6"/>
                </a:solidFill>
              </a:rPr>
              <a:t> Свердловской области.</a:t>
            </a: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accent6"/>
                </a:solidFill>
              </a:rPr>
              <a:t>Один и тот же соискатель не может быть выдвинут по двум и более работам. Лауреат премии Губернатора Свердловской области для молодых ученых предыдущего года не может принимать участие в конкурсе.</a:t>
            </a: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accent6"/>
                </a:solidFill>
              </a:rPr>
              <a:t>Возраст соискателей не должен превышать 35 лет на 1 ноября текущего года.</a:t>
            </a:r>
          </a:p>
        </p:txBody>
      </p:sp>
    </p:spTree>
    <p:extLst>
      <p:ext uri="{BB962C8B-B14F-4D97-AF65-F5344CB8AC3E}">
        <p14:creationId xmlns:p14="http://schemas.microsoft.com/office/powerpoint/2010/main" val="92511903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2269" y="11663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Заявка в электронном виде регистрируется в интерактивной системе сопровождения конкурса (интернет адрес: </a:t>
            </a:r>
            <a:r>
              <a:rPr lang="ru-RU" dirty="0">
                <a:solidFill>
                  <a:schemeClr val="accent6"/>
                </a:solidFill>
                <a:hlinkClick r:id="rId2"/>
              </a:rPr>
              <a:t>http://prize-gub.uran.ru</a:t>
            </a:r>
            <a:r>
              <a:rPr lang="ru-RU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3671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Заявка в электронном виде должна содержать следующие сведения:</a:t>
            </a:r>
          </a:p>
          <a:p>
            <a:endParaRPr lang="ru-RU" sz="1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 Полное название работы;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Номинация конкурса, на которую работа выдвигается;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3. Краткая аннотация работы (не более 1 страницы текста);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4. Полное наименование организации, где выполнена работа;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 Сведения об авторе работы – молодом ученом, выдвигаемом на соискание премии: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5.1. Фамилия, имя, отчество;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5.2. Год, месяц и день рождения;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5.3. Место работы;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5.4. Занимаемая должность;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5.5. Ученая степень;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5.6. Количество и перечень основных научных работ кандидата;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5.7. Число и название полученных с участием автора грантов и премий;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5.8. Домашний адрес;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5.9. Служебный адрес;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5.10. Номер служебного телефона;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5.11. Номер мобильного телефона;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5.12. Адрес электронной почты;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5.13. Число соискателей в заявке.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6. Справка об авторском вкладе кандидата, подписанная автором либо соавторами работы.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7. Согласие о чтении лекций в общеобразовательных организациях, расположенных на территории Свердловской области.</a:t>
            </a:r>
          </a:p>
          <a:p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8. Электронные копии опубликованных монографий или циклов статей и (или) материалы, свидетельствующие о конкретных результатах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6706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7637" y="260648"/>
            <a:ext cx="83687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6"/>
                </a:solidFill>
              </a:rPr>
              <a:t>К бумажному варианту заявки прилагаются в одном экземпляре следующие материалы:</a:t>
            </a:r>
          </a:p>
          <a:p>
            <a:pPr algn="just"/>
            <a:r>
              <a:rPr lang="ru-RU" sz="1400" dirty="0">
                <a:solidFill>
                  <a:schemeClr val="accent6"/>
                </a:solidFill>
              </a:rPr>
              <a:t>1. Протокол (выписка из протокола) решения о выдвижении работы молодого ученого, подписанный руководителем организации, включающий краткую характеристику основных результатов выдвигаемой работы, ее значение для развития науки и экономики (с указанием полного названия работы, фамилии, имени отчества автора и номинации конкурса, на которую выдвигается работа).</a:t>
            </a:r>
          </a:p>
          <a:p>
            <a:pPr algn="just"/>
            <a:r>
              <a:rPr lang="ru-RU" sz="1400" dirty="0">
                <a:solidFill>
                  <a:schemeClr val="accent6"/>
                </a:solidFill>
              </a:rPr>
              <a:t>2. Справка об авторском вкладе кандидата, подписанная автором либо соавторами работы.</a:t>
            </a:r>
          </a:p>
          <a:p>
            <a:pPr algn="just"/>
            <a:r>
              <a:rPr lang="ru-RU" sz="1400" dirty="0">
                <a:solidFill>
                  <a:schemeClr val="accent6"/>
                </a:solidFill>
              </a:rPr>
              <a:t>3. Экспертное заключение о возможности открытого опубликования заявки.</a:t>
            </a:r>
          </a:p>
          <a:p>
            <a:pPr algn="just"/>
            <a:r>
              <a:rPr lang="ru-RU" sz="1400" dirty="0">
                <a:solidFill>
                  <a:schemeClr val="accent6"/>
                </a:solidFill>
              </a:rPr>
              <a:t>К заявке не следует прилагать в печатном виде копии публикаций!</a:t>
            </a:r>
          </a:p>
          <a:p>
            <a:pPr algn="just"/>
            <a:r>
              <a:rPr lang="ru-RU" sz="1400" dirty="0">
                <a:solidFill>
                  <a:schemeClr val="accent6"/>
                </a:solidFill>
              </a:rPr>
              <a:t>Перечисленные документы должны быть вложены в папку с надписью: «На соискание премии Губернатора Свердловской области для молодых ученых в 2021 году».</a:t>
            </a:r>
          </a:p>
          <a:p>
            <a:pPr algn="just"/>
            <a:r>
              <a:rPr lang="ru-RU" sz="1400" dirty="0">
                <a:solidFill>
                  <a:schemeClr val="accent6"/>
                </a:solidFill>
              </a:rPr>
              <a:t>На обложке папки также обязательно должны быть указаны:</a:t>
            </a:r>
          </a:p>
          <a:p>
            <a:pPr algn="just"/>
            <a:r>
              <a:rPr lang="ru-RU" sz="1400" dirty="0">
                <a:solidFill>
                  <a:schemeClr val="accent6"/>
                </a:solidFill>
              </a:rPr>
              <a:t>1) наименование организации, где выполнена работа,</a:t>
            </a:r>
          </a:p>
          <a:p>
            <a:pPr algn="just"/>
            <a:r>
              <a:rPr lang="ru-RU" sz="1400" dirty="0">
                <a:solidFill>
                  <a:schemeClr val="accent6"/>
                </a:solidFill>
              </a:rPr>
              <a:t>2) полное название работы,</a:t>
            </a:r>
          </a:p>
          <a:p>
            <a:pPr algn="just"/>
            <a:r>
              <a:rPr lang="ru-RU" sz="1400" dirty="0">
                <a:solidFill>
                  <a:schemeClr val="accent6"/>
                </a:solidFill>
              </a:rPr>
              <a:t>3) фамилия, имя, отчество автора,</a:t>
            </a:r>
          </a:p>
          <a:p>
            <a:pPr algn="just"/>
            <a:r>
              <a:rPr lang="ru-RU" sz="1400" dirty="0">
                <a:solidFill>
                  <a:schemeClr val="accent6"/>
                </a:solidFill>
              </a:rPr>
              <a:t>4) номинация конкурса, на которую выдвигается работа.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6FD0FAA-5A60-9736-98FB-ADF7D300130B}"/>
              </a:ext>
            </a:extLst>
          </p:cNvPr>
          <p:cNvSpPr/>
          <p:nvPr/>
        </p:nvSpPr>
        <p:spPr>
          <a:xfrm>
            <a:off x="2007740" y="4154782"/>
            <a:ext cx="5128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Списки заявок по конкурсу с перечнем тем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32706F4-49BD-D5F4-C618-9C2DC3AF52D2}"/>
              </a:ext>
            </a:extLst>
          </p:cNvPr>
          <p:cNvSpPr/>
          <p:nvPr/>
        </p:nvSpPr>
        <p:spPr>
          <a:xfrm>
            <a:off x="2627784" y="4797152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http://prize-gub.uran.ru/prog/spiski.php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350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58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srgbClr val="130482"/>
                </a:solidFill>
              </a:rPr>
              <a:t>Подача </a:t>
            </a:r>
            <a:r>
              <a:rPr lang="ru-RU" sz="3200" dirty="0" smtClean="0">
                <a:solidFill>
                  <a:srgbClr val="130482"/>
                </a:solidFill>
              </a:rPr>
              <a:t>заявки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6480720" cy="4525963"/>
          </a:xfrm>
        </p:spPr>
        <p:txBody>
          <a:bodyPr/>
          <a:lstStyle/>
          <a:p>
            <a:r>
              <a:rPr lang="ru-RU" dirty="0" smtClean="0">
                <a:solidFill>
                  <a:srgbClr val="130482"/>
                </a:solidFill>
              </a:rPr>
              <a:t>Определиться с целью доклада</a:t>
            </a:r>
          </a:p>
          <a:p>
            <a:r>
              <a:rPr lang="ru-RU" dirty="0" smtClean="0">
                <a:solidFill>
                  <a:srgbClr val="130482"/>
                </a:solidFill>
              </a:rPr>
              <a:t>Сформулировать тему выступления</a:t>
            </a:r>
          </a:p>
          <a:p>
            <a:r>
              <a:rPr lang="ru-RU" dirty="0" smtClean="0">
                <a:solidFill>
                  <a:srgbClr val="130482"/>
                </a:solidFill>
              </a:rPr>
              <a:t>Обсудить с научным руководителем и коллегами</a:t>
            </a:r>
          </a:p>
          <a:p>
            <a:r>
              <a:rPr lang="ru-RU" dirty="0" smtClean="0">
                <a:solidFill>
                  <a:srgbClr val="130482"/>
                </a:solidFill>
              </a:rPr>
              <a:t>Заполнить форму регистрации и отправить ее организаторам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80728"/>
            <a:ext cx="2019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86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2677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/>
                </a:solidFill>
              </a:rPr>
              <a:t>Подготовка презентации и текста доклада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4464496"/>
          </a:xfrm>
        </p:spPr>
        <p:txBody>
          <a:bodyPr/>
          <a:lstStyle/>
          <a:p>
            <a:pPr algn="just">
              <a:lnSpc>
                <a:spcPct val="125000"/>
              </a:lnSpc>
            </a:pPr>
            <a:r>
              <a:rPr lang="ru-RU" sz="1400" dirty="0" smtClean="0">
                <a:solidFill>
                  <a:schemeClr val="accent6"/>
                </a:solidFill>
              </a:rPr>
              <a:t>Презентация обязательна! Необходим план и текст выступления.</a:t>
            </a:r>
          </a:p>
          <a:p>
            <a:pPr algn="just">
              <a:lnSpc>
                <a:spcPct val="125000"/>
              </a:lnSpc>
            </a:pPr>
            <a:r>
              <a:rPr lang="ru-RU" sz="1400" dirty="0" smtClean="0">
                <a:solidFill>
                  <a:schemeClr val="accent6"/>
                </a:solidFill>
              </a:rPr>
              <a:t>Соблюдать единый </a:t>
            </a:r>
            <a:r>
              <a:rPr lang="ru-RU" sz="1400" b="1" dirty="0" smtClean="0">
                <a:solidFill>
                  <a:schemeClr val="accent6"/>
                </a:solidFill>
              </a:rPr>
              <a:t>строгий</a:t>
            </a:r>
            <a:r>
              <a:rPr lang="ru-RU" sz="1400" dirty="0" smtClean="0">
                <a:solidFill>
                  <a:schemeClr val="accent6"/>
                </a:solidFill>
              </a:rPr>
              <a:t> стиль в оформлении презентации.</a:t>
            </a:r>
          </a:p>
          <a:p>
            <a:pPr algn="just">
              <a:lnSpc>
                <a:spcPct val="125000"/>
              </a:lnSpc>
            </a:pPr>
            <a:r>
              <a:rPr lang="ru-RU" sz="1400" dirty="0" smtClean="0">
                <a:solidFill>
                  <a:schemeClr val="accent6"/>
                </a:solidFill>
              </a:rPr>
              <a:t>Стараться не включать в презентацию общеизвестные материалы, термины и определения. Исключение: для демонстрации оригинального собственного видения общеизвестного материала.</a:t>
            </a:r>
          </a:p>
          <a:p>
            <a:pPr algn="just">
              <a:lnSpc>
                <a:spcPct val="125000"/>
              </a:lnSpc>
            </a:pPr>
            <a:r>
              <a:rPr lang="ru-RU" sz="1400" dirty="0" smtClean="0">
                <a:solidFill>
                  <a:schemeClr val="accent6"/>
                </a:solidFill>
              </a:rPr>
              <a:t>Вставлять самостоятельно подготовленные иллюстрации по теме доклада.</a:t>
            </a:r>
          </a:p>
          <a:p>
            <a:pPr algn="just">
              <a:lnSpc>
                <a:spcPct val="125000"/>
              </a:lnSpc>
            </a:pPr>
            <a:r>
              <a:rPr lang="ru-RU" sz="1400" dirty="0" smtClean="0">
                <a:solidFill>
                  <a:schemeClr val="accent6"/>
                </a:solidFill>
              </a:rPr>
              <a:t>Выносить на презентацию и в текст доклада преимущественно собственные результаты.</a:t>
            </a:r>
          </a:p>
          <a:p>
            <a:pPr algn="just">
              <a:lnSpc>
                <a:spcPct val="125000"/>
              </a:lnSpc>
            </a:pPr>
            <a:r>
              <a:rPr lang="ru-RU" sz="1400" dirty="0" smtClean="0">
                <a:solidFill>
                  <a:schemeClr val="accent6"/>
                </a:solidFill>
              </a:rPr>
              <a:t>Не злоупотреблять сокращениями и аббревиатурами в тексте презентации и в докладе.</a:t>
            </a:r>
          </a:p>
          <a:p>
            <a:pPr algn="just">
              <a:lnSpc>
                <a:spcPct val="125000"/>
              </a:lnSpc>
            </a:pPr>
            <a:r>
              <a:rPr lang="ru-RU" sz="1400" dirty="0" smtClean="0">
                <a:solidFill>
                  <a:schemeClr val="accent6"/>
                </a:solidFill>
              </a:rPr>
              <a:t>Применять крупный шрифт в презентации.</a:t>
            </a:r>
          </a:p>
          <a:p>
            <a:pPr algn="just">
              <a:lnSpc>
                <a:spcPct val="125000"/>
              </a:lnSpc>
            </a:pPr>
            <a:r>
              <a:rPr lang="ru-RU" sz="1400" dirty="0">
                <a:solidFill>
                  <a:schemeClr val="accent6"/>
                </a:solidFill>
              </a:rPr>
              <a:t>Не пытаться вставлять шутки и реплики по ходу </a:t>
            </a:r>
            <a:r>
              <a:rPr lang="ru-RU" sz="1400" dirty="0" smtClean="0">
                <a:solidFill>
                  <a:schemeClr val="accent6"/>
                </a:solidFill>
              </a:rPr>
              <a:t>выступления. Строго соблюдать научный стиль текста выступления.</a:t>
            </a:r>
          </a:p>
          <a:p>
            <a:pPr algn="just">
              <a:lnSpc>
                <a:spcPct val="125000"/>
              </a:lnSpc>
            </a:pPr>
            <a:r>
              <a:rPr lang="ru-RU" sz="1400" dirty="0" smtClean="0">
                <a:solidFill>
                  <a:schemeClr val="accent6"/>
                </a:solidFill>
              </a:rPr>
              <a:t>Писать текст доклада ближе к тому, как мы говорим.</a:t>
            </a:r>
          </a:p>
          <a:p>
            <a:pPr algn="just">
              <a:lnSpc>
                <a:spcPct val="125000"/>
              </a:lnSpc>
            </a:pPr>
            <a:r>
              <a:rPr lang="ru-RU" sz="1400" dirty="0" smtClean="0">
                <a:solidFill>
                  <a:schemeClr val="accent6"/>
                </a:solidFill>
              </a:rPr>
              <a:t>Планируемое время на доклад 5-7 минут!</a:t>
            </a:r>
          </a:p>
          <a:p>
            <a:pPr algn="just">
              <a:lnSpc>
                <a:spcPct val="125000"/>
              </a:lnSpc>
            </a:pPr>
            <a:r>
              <a:rPr lang="ru-RU" sz="1400" dirty="0" smtClean="0">
                <a:solidFill>
                  <a:schemeClr val="accent6"/>
                </a:solidFill>
              </a:rPr>
              <a:t>Обсудить доклад и презентацию с руководителем и коллегами.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400" dirty="0" smtClean="0">
                <a:solidFill>
                  <a:schemeClr val="accent6"/>
                </a:solidFill>
              </a:rPr>
              <a:t>Минимизировать использование экзотических шрифтов, сложных мультимедийных объектов.</a:t>
            </a:r>
          </a:p>
          <a:p>
            <a:pPr algn="just">
              <a:lnSpc>
                <a:spcPct val="125000"/>
              </a:lnSpc>
            </a:pPr>
            <a:r>
              <a:rPr lang="ru-RU" sz="1400" dirty="0" smtClean="0">
                <a:solidFill>
                  <a:schemeClr val="accent6"/>
                </a:solidFill>
              </a:rPr>
              <a:t>Сохранить файл презентации в</a:t>
            </a:r>
            <a:r>
              <a:rPr lang="en-US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smtClean="0">
                <a:solidFill>
                  <a:schemeClr val="accent6"/>
                </a:solidFill>
              </a:rPr>
              <a:t>формате </a:t>
            </a:r>
            <a:r>
              <a:rPr lang="en-US" sz="1400" dirty="0" err="1" smtClean="0">
                <a:solidFill>
                  <a:schemeClr val="accent6"/>
                </a:solidFill>
              </a:rPr>
              <a:t>pdf</a:t>
            </a:r>
            <a:r>
              <a:rPr lang="ru-RU" sz="1400" dirty="0" smtClean="0">
                <a:solidFill>
                  <a:schemeClr val="accent6"/>
                </a:solidFill>
              </a:rPr>
              <a:t> (совместимом с </a:t>
            </a:r>
            <a:r>
              <a:rPr lang="en-US" sz="1400" dirty="0" smtClean="0">
                <a:solidFill>
                  <a:schemeClr val="accent6"/>
                </a:solidFill>
              </a:rPr>
              <a:t>PDF/A</a:t>
            </a:r>
            <a:r>
              <a:rPr lang="ru-RU" sz="1400" dirty="0" smtClean="0">
                <a:solidFill>
                  <a:schemeClr val="accent6"/>
                </a:solidFill>
              </a:rPr>
              <a:t>)</a:t>
            </a:r>
            <a:r>
              <a:rPr lang="en-US" sz="1400" dirty="0" smtClean="0">
                <a:solidFill>
                  <a:schemeClr val="accent6"/>
                </a:solidFill>
              </a:rPr>
              <a:t>.</a:t>
            </a:r>
            <a:endParaRPr lang="ru-RU" sz="1400" dirty="0" smtClean="0">
              <a:solidFill>
                <a:schemeClr val="accent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38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/>
                </a:solidFill>
              </a:rPr>
              <a:t>Выступление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Хорошо спланированное и подготовленное выступление – залог успеха.</a:t>
            </a:r>
          </a:p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Обязательно проводить репетицию выступления.</a:t>
            </a:r>
          </a:p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Выдерживать запланированное время выступления.</a:t>
            </a:r>
          </a:p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Придерживаться подготовленного текста выступления, но не слишком строго. Отдельные фразы и порядок слов (относительно подготовленного текста) можно изменять по ходу выступления.</a:t>
            </a:r>
          </a:p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Поприветствовать присутствующих. Чтобы начать говорить можно представиться и объявить тему доклада.</a:t>
            </a:r>
          </a:p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Если обнаружили не критичные ошибки в подготовленных материалах, то исправлять уже поздно, надо придерживаться отрепетированного текста.</a:t>
            </a:r>
          </a:p>
          <a:p>
            <a:pPr algn="just"/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/>
                </a:solidFill>
              </a:rPr>
              <a:t>Ответы на вопросы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/>
                </a:solidFill>
              </a:rPr>
              <a:t>Не следует пытаться предсказывать задаваемые вопросы.</a:t>
            </a:r>
          </a:p>
          <a:p>
            <a:r>
              <a:rPr lang="ru-RU" sz="2000" dirty="0" smtClean="0">
                <a:solidFill>
                  <a:schemeClr val="accent6"/>
                </a:solidFill>
              </a:rPr>
              <a:t>Не знать ответы на все вопросы – это нормально.</a:t>
            </a:r>
          </a:p>
          <a:p>
            <a:r>
              <a:rPr lang="ru-RU" sz="2000" dirty="0" smtClean="0">
                <a:solidFill>
                  <a:schemeClr val="accent6"/>
                </a:solidFill>
              </a:rPr>
              <a:t>Ответ на вопрос не следует пытаться затянуть, не следует пытаться запутать спрашивающего.</a:t>
            </a:r>
          </a:p>
          <a:p>
            <a:endParaRPr lang="ru-RU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/>
                </a:solidFill>
              </a:rPr>
              <a:t>Шаблоны ответов на сложные, непонятные и не по теме заданные вопросы: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6"/>
                </a:solidFill>
              </a:rPr>
              <a:t>учту в дальнейшей работе;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6"/>
                </a:solidFill>
              </a:rPr>
              <a:t>исследованиями по данному вопросу я не занимался;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6"/>
                </a:solidFill>
              </a:rPr>
              <a:t>с замечанием согласен;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6"/>
                </a:solidFill>
              </a:rPr>
              <a:t>обязательно сделаю в дальнейших исследованиях.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77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dirty="0">
                <a:solidFill>
                  <a:schemeClr val="accent6"/>
                </a:solidFill>
              </a:rPr>
              <a:t>Корректировка материалов и их подготовка к использованию в научной </a:t>
            </a:r>
            <a:r>
              <a:rPr lang="ru-RU" sz="2800" dirty="0" smtClean="0">
                <a:solidFill>
                  <a:schemeClr val="accent6"/>
                </a:solidFill>
              </a:rPr>
              <a:t>деятельности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Доклад на конференции – часть более глобальной задачи – подготовки научной работы.</a:t>
            </a:r>
          </a:p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По материалам доклада на конференции, с учетом замечаний и вопросов следует подготовить и опубликовать статью.</a:t>
            </a:r>
          </a:p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Необходимо сохранять и структурировать наработанный научный материл.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45720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84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913" y="1773238"/>
            <a:ext cx="6400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sz="3200" b="1" dirty="0">
              <a:solidFill>
                <a:srgbClr val="3333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7" y="2204864"/>
            <a:ext cx="7302896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ДЛЯ РЕАЛИЗАЦИИ НАУЧНЫХ ИДЕЙ МОЛОДЫХ УЧЕНЫХ</a:t>
            </a: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27" y="207034"/>
            <a:ext cx="3537018" cy="1481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4041" y="441694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20-21 мая 2022 года</a:t>
            </a:r>
          </a:p>
        </p:txBody>
      </p:sp>
    </p:spTree>
    <p:extLst>
      <p:ext uri="{BB962C8B-B14F-4D97-AF65-F5344CB8AC3E}">
        <p14:creationId xmlns:p14="http://schemas.microsoft.com/office/powerpoint/2010/main" val="1469414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 и гранты для молодых ученых, проводимые на регулярной основе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331FF21-5A89-536E-894B-65461ED37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accent6"/>
                </a:solidFill>
              </a:rPr>
              <a:t>конкурс на предоставление грантов ОАО «РЖД» для молодых ученых на проведение научных исследований, направленных на создание новой техники и технологий для применения на железнодорожном транспорте (ориентировочный срок подачи заявок </a:t>
            </a:r>
            <a:r>
              <a:rPr lang="ru-RU" sz="1800" dirty="0">
                <a:solidFill>
                  <a:srgbClr val="00B050"/>
                </a:solidFill>
              </a:rPr>
              <a:t>февраль-март</a:t>
            </a:r>
            <a:r>
              <a:rPr lang="ru-RU" sz="1800" dirty="0">
                <a:solidFill>
                  <a:schemeClr val="accent6"/>
                </a:solidFill>
              </a:rPr>
              <a:t>) </a:t>
            </a:r>
            <a:r>
              <a:rPr lang="ru-RU" sz="1800" dirty="0">
                <a:solidFill>
                  <a:srgbClr val="FF0000"/>
                </a:solidFill>
              </a:rPr>
              <a:t>Сайт: </a:t>
            </a:r>
            <a:r>
              <a:rPr lang="en-US" sz="1800" dirty="0">
                <a:solidFill>
                  <a:srgbClr val="FF0000"/>
                </a:solidFill>
              </a:rPr>
              <a:t>http://www.rzd-expo.ru/new_link/grant/young_scientists_grants</a:t>
            </a:r>
            <a:endParaRPr lang="ru-RU" sz="1800" dirty="0">
              <a:solidFill>
                <a:schemeClr val="accent6"/>
              </a:solidFill>
            </a:endParaRPr>
          </a:p>
          <a:p>
            <a:r>
              <a:rPr lang="ru-RU" sz="1800" dirty="0">
                <a:solidFill>
                  <a:schemeClr val="accent6"/>
                </a:solidFill>
              </a:rPr>
              <a:t>премия Губернатора Свердловской области для молодых ученых (ориентировочный срок подачи заявок </a:t>
            </a:r>
            <a:r>
              <a:rPr lang="ru-RU" sz="1800" dirty="0">
                <a:solidFill>
                  <a:srgbClr val="00B050"/>
                </a:solidFill>
              </a:rPr>
              <a:t>сентябрь-октябрь</a:t>
            </a:r>
            <a:r>
              <a:rPr lang="ru-RU" sz="1800" dirty="0">
                <a:solidFill>
                  <a:schemeClr val="accent6"/>
                </a:solidFill>
              </a:rPr>
              <a:t>) </a:t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Сайт: </a:t>
            </a:r>
            <a:r>
              <a:rPr lang="en-US" sz="1800" dirty="0">
                <a:solidFill>
                  <a:srgbClr val="FF0000"/>
                </a:solidFill>
              </a:rPr>
              <a:t>https://mpr.midural.ru/konkurs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dirty="0">
                <a:solidFill>
                  <a:schemeClr val="accent6"/>
                </a:solidFill>
              </a:rPr>
              <a:t>программа «УМНИК» (ориентировочный срок подачи заявок </a:t>
            </a:r>
            <a:r>
              <a:rPr lang="ru-RU" sz="1800" dirty="0">
                <a:solidFill>
                  <a:srgbClr val="00B050"/>
                </a:solidFill>
              </a:rPr>
              <a:t>ноябрь</a:t>
            </a:r>
            <a:r>
              <a:rPr lang="ru-RU" sz="1800" dirty="0">
                <a:solidFill>
                  <a:schemeClr val="accent6"/>
                </a:solidFill>
              </a:rPr>
              <a:t>)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br>
              <a:rPr lang="en-US" sz="1800" dirty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Сайт: </a:t>
            </a:r>
            <a:r>
              <a:rPr lang="en-US" sz="1800" dirty="0">
                <a:solidFill>
                  <a:srgbClr val="FF0000"/>
                </a:solidFill>
              </a:rPr>
              <a:t>https://umnik.fasie.ru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dirty="0">
                <a:solidFill>
                  <a:schemeClr val="accent6"/>
                </a:solidFill>
              </a:rPr>
              <a:t>конкурс Министерства транспорта РФ «Молодые ученые транспортной отрасли» (ориентировочный срок подачи заявок </a:t>
            </a:r>
            <a:r>
              <a:rPr lang="ru-RU" sz="1800" dirty="0">
                <a:solidFill>
                  <a:srgbClr val="00B050"/>
                </a:solidFill>
              </a:rPr>
              <a:t>ноябрь-декабрь</a:t>
            </a:r>
            <a:r>
              <a:rPr lang="ru-RU" sz="1800" dirty="0">
                <a:solidFill>
                  <a:schemeClr val="accent6"/>
                </a:solidFill>
              </a:rPr>
              <a:t>)</a:t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Сайт: </a:t>
            </a:r>
            <a:r>
              <a:rPr lang="en-US" sz="1800" dirty="0">
                <a:solidFill>
                  <a:srgbClr val="FF0000"/>
                </a:solidFill>
              </a:rPr>
              <a:t>https://mintrans.gov.ru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11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1690</Words>
  <Application>Microsoft Office PowerPoint</Application>
  <PresentationFormat>Экран (4:3)</PresentationFormat>
  <Paragraphs>179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УЧАСТИЕ В КОНФЕРЕНЦИЯХ РАЗЛИЧНОГО УРОВНЯ</vt:lpstr>
      <vt:lpstr>Участие в конференциях различного уровня</vt:lpstr>
      <vt:lpstr>Подача заявки</vt:lpstr>
      <vt:lpstr>Подготовка презентации и текста доклада</vt:lpstr>
      <vt:lpstr>Выступление</vt:lpstr>
      <vt:lpstr>Ответы на вопросы</vt:lpstr>
      <vt:lpstr>Корректировка материалов и их подготовка к использованию в научной деятельности</vt:lpstr>
      <vt:lpstr>ГРАНТЫ ДЛЯ РЕАЛИЗАЦИИ НАУЧНЫХ ИДЕЙ МОЛОДЫХ УЧЕНЫХ</vt:lpstr>
      <vt:lpstr>Конкурсы и гранты для молодых ученых, проводимые на регулярной основе</vt:lpstr>
      <vt:lpstr>Конкурс на предоставление грантов ОАО «РЖД» для молодых ученых</vt:lpstr>
      <vt:lpstr>Конкурс на предоставление грантов ОАО «РЖД» для молодых ученых. Процесс выполнения</vt:lpstr>
      <vt:lpstr>Конкурс на предоставление грантов ОАО «РЖД» для молодых ученых. Отчетность</vt:lpstr>
      <vt:lpstr>Существующая автоматическая переездная сигнализация не учитывает длину тормозного пути поезда</vt:lpstr>
      <vt:lpstr>Алгоритм работы предлагаемой системы</vt:lpstr>
      <vt:lpstr>Конкурс на предоставление грантов ОАО «РЖД» для молодых ученых. Выполнение</vt:lpstr>
      <vt:lpstr>Устройство безопасного сопряжения</vt:lpstr>
      <vt:lpstr>Устройство безопасного сопряжения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ANPopov</cp:lastModifiedBy>
  <cp:revision>361</cp:revision>
  <dcterms:created xsi:type="dcterms:W3CDTF">2007-03-29T06:06:15Z</dcterms:created>
  <dcterms:modified xsi:type="dcterms:W3CDTF">2022-05-19T10:09:19Z</dcterms:modified>
</cp:coreProperties>
</file>